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68" r:id="rId3"/>
    <p:sldId id="271" r:id="rId4"/>
    <p:sldId id="269" r:id="rId5"/>
    <p:sldId id="290" r:id="rId6"/>
    <p:sldId id="275" r:id="rId7"/>
    <p:sldId id="272" r:id="rId8"/>
    <p:sldId id="277" r:id="rId9"/>
    <p:sldId id="291" r:id="rId10"/>
    <p:sldId id="292" r:id="rId11"/>
    <p:sldId id="293" r:id="rId12"/>
    <p:sldId id="295" r:id="rId13"/>
    <p:sldId id="296" r:id="rId14"/>
    <p:sldId id="297" r:id="rId15"/>
    <p:sldId id="298" r:id="rId16"/>
    <p:sldId id="294" r:id="rId17"/>
    <p:sldId id="312" r:id="rId18"/>
    <p:sldId id="314" r:id="rId19"/>
    <p:sldId id="315" r:id="rId20"/>
    <p:sldId id="313" r:id="rId21"/>
    <p:sldId id="270" r:id="rId22"/>
    <p:sldId id="273" r:id="rId23"/>
    <p:sldId id="288" r:id="rId24"/>
    <p:sldId id="289" r:id="rId25"/>
    <p:sldId id="31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53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324">
          <p15:clr>
            <a:srgbClr val="A4A3A4"/>
          </p15:clr>
        </p15:guide>
        <p15:guide id="6" pos="7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C00"/>
    <a:srgbClr val="003F43"/>
    <a:srgbClr val="2BB7B3"/>
    <a:srgbClr val="063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8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68" y="52"/>
      </p:cViewPr>
      <p:guideLst>
        <p:guide orient="horz" pos="2160"/>
        <p:guide pos="3840"/>
        <p:guide orient="horz" pos="353"/>
        <p:guide orient="horz" pos="3974"/>
        <p:guide pos="324"/>
        <p:guide pos="7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（进阶设计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（进阶设计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0.svg"/><Relationship Id="rId7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2.svg"/><Relationship Id="rId10" Type="http://schemas.openxmlformats.org/officeDocument/2006/relationships/image" Target="../media/image51.png"/><Relationship Id="rId4" Type="http://schemas.openxmlformats.org/officeDocument/2006/relationships/image" Target="../media/image41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0.svg"/><Relationship Id="rId7" Type="http://schemas.openxmlformats.org/officeDocument/2006/relationships/image" Target="../media/image5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pn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9.png"/><Relationship Id="rId7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9.png"/><Relationship Id="rId7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63.png"/><Relationship Id="rId4" Type="http://schemas.openxmlformats.org/officeDocument/2006/relationships/image" Target="../media/image40.sv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6.svg"/><Relationship Id="rId4" Type="http://schemas.openxmlformats.org/officeDocument/2006/relationships/image" Target="../media/image21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7.sv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6.svg"/><Relationship Id="rId4" Type="http://schemas.openxmlformats.org/officeDocument/2006/relationships/image" Target="../media/image21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536" y="4697875"/>
            <a:ext cx="12214536" cy="2171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50" y="1482530"/>
            <a:ext cx="680971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2BB7B3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Design of Micro/Nano Sensors </a:t>
            </a:r>
            <a:r>
              <a:rPr kumimoji="0" lang="en-US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2BB7B3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b="0" i="0" u="none" strike="noStrike" kern="1200" cap="none" spc="300" normalizeH="0" baseline="0" noProof="0" dirty="0">
              <a:ln>
                <a:noFill/>
              </a:ln>
              <a:solidFill>
                <a:srgbClr val="2F2E4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srgbClr val="2F2E4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Piezoresistive Sensor Based on High Performance Flexible Pressure Sensitive Film Material</a:t>
            </a:r>
            <a:endParaRPr kumimoji="0" lang="zh-CN" altLang="en-US" sz="2000" b="0" i="0" u="none" strike="noStrike" kern="1200" cap="none" spc="300" normalizeH="0" baseline="0" noProof="0" dirty="0">
              <a:ln>
                <a:noFill/>
              </a:ln>
              <a:solidFill>
                <a:srgbClr val="2F2E4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0150" y="3910510"/>
            <a:ext cx="5328758" cy="600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sz="1600" spc="600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11911736 </a:t>
            </a:r>
            <a:r>
              <a:rPr lang="zh-CN" altLang="en-US" sz="1600" spc="600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冯硕</a:t>
            </a:r>
            <a:endParaRPr kumimoji="0" lang="en-US" altLang="zh-CN" sz="16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11910603</a:t>
            </a:r>
            <a:r>
              <a:rPr kumimoji="0" lang="zh-CN" alt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张睿贤</a:t>
            </a:r>
            <a:endParaRPr kumimoji="0" lang="en-US" altLang="zh-CN" sz="16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spc="600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11911007</a:t>
            </a:r>
            <a:r>
              <a:rPr lang="zh-CN" altLang="en-US" sz="1600" spc="600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周宇轩</a:t>
            </a:r>
            <a:endParaRPr lang="en-US" altLang="zh-CN" sz="1600" spc="600" dirty="0">
              <a:solidFill>
                <a:prstClr val="black">
                  <a:lumMod val="50000"/>
                  <a:lumOff val="50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11910609</a:t>
            </a:r>
            <a:r>
              <a:rPr kumimoji="0" lang="zh-CN" altLang="en-US" sz="16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张弼弘</a:t>
            </a:r>
          </a:p>
        </p:txBody>
      </p:sp>
      <p:pic>
        <p:nvPicPr>
          <p:cNvPr id="3" name="图形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99125" y="979628"/>
            <a:ext cx="6377241" cy="51640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74528" y="3654729"/>
            <a:ext cx="1089660" cy="68580"/>
          </a:xfrm>
          <a:prstGeom prst="rect">
            <a:avLst/>
          </a:prstGeom>
          <a:solidFill>
            <a:srgbClr val="003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467" y="5746995"/>
            <a:ext cx="3057110" cy="561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9589743" y="0"/>
            <a:ext cx="2602257" cy="6858000"/>
          </a:xfrm>
          <a:custGeom>
            <a:avLst/>
            <a:gdLst>
              <a:gd name="connsiteX0" fmla="*/ 835116 w 2602257"/>
              <a:gd name="connsiteY0" fmla="*/ 0 h 6858000"/>
              <a:gd name="connsiteX1" fmla="*/ 2602257 w 2602257"/>
              <a:gd name="connsiteY1" fmla="*/ 0 h 6858000"/>
              <a:gd name="connsiteX2" fmla="*/ 2602257 w 2602257"/>
              <a:gd name="connsiteY2" fmla="*/ 6858000 h 6858000"/>
              <a:gd name="connsiteX3" fmla="*/ 550208 w 2602257"/>
              <a:gd name="connsiteY3" fmla="*/ 6858000 h 6858000"/>
              <a:gd name="connsiteX4" fmla="*/ 523092 w 2602257"/>
              <a:gd name="connsiteY4" fmla="*/ 6809833 h 6858000"/>
              <a:gd name="connsiteX5" fmla="*/ 1208 w 2602257"/>
              <a:gd name="connsiteY5" fmla="*/ 5196679 h 6858000"/>
              <a:gd name="connsiteX6" fmla="*/ 1281368 w 2602257"/>
              <a:gd name="connsiteY6" fmla="*/ 2179159 h 6858000"/>
              <a:gd name="connsiteX7" fmla="*/ 892108 w 2602257"/>
              <a:gd name="connsiteY7" fmla="*/ 1687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2257" h="6858000">
                <a:moveTo>
                  <a:pt x="835116" y="0"/>
                </a:moveTo>
                <a:lnTo>
                  <a:pt x="2602257" y="0"/>
                </a:lnTo>
                <a:lnTo>
                  <a:pt x="2602257" y="6858000"/>
                </a:lnTo>
                <a:lnTo>
                  <a:pt x="550208" y="6858000"/>
                </a:lnTo>
                <a:lnTo>
                  <a:pt x="523092" y="6809833"/>
                </a:lnTo>
                <a:cubicBezTo>
                  <a:pt x="246864" y="6308783"/>
                  <a:pt x="-20223" y="5718173"/>
                  <a:pt x="1208" y="5196679"/>
                </a:cubicBezTo>
                <a:cubicBezTo>
                  <a:pt x="39308" y="4269579"/>
                  <a:pt x="1177228" y="3167219"/>
                  <a:pt x="1281368" y="2179159"/>
                </a:cubicBezTo>
                <a:cubicBezTo>
                  <a:pt x="1346456" y="1561622"/>
                  <a:pt x="1101981" y="792279"/>
                  <a:pt x="892108" y="168789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5938" y="2645070"/>
            <a:ext cx="1874720" cy="1874720"/>
          </a:xfrm>
          <a:prstGeom prst="ellipse">
            <a:avLst/>
          </a:prstGeom>
          <a:solidFill>
            <a:srgbClr val="003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9FBDF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2394" y="1216832"/>
            <a:ext cx="184858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6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rPr>
              <a:t>2</a:t>
            </a:r>
            <a:endParaRPr kumimoji="0" lang="zh-CN" altLang="en-US" sz="25600" b="0" i="0" u="none" strike="noStrike" kern="1200" cap="none" spc="0" normalizeH="0" baseline="0" noProof="0" dirty="0">
              <a:ln>
                <a:noFill/>
              </a:ln>
              <a:solidFill>
                <a:srgbClr val="ED6C00"/>
              </a:solidFill>
              <a:effectLst/>
              <a:uLnTx/>
              <a:uFillTx/>
              <a:latin typeface="Akrobat Black" panose="00000A00000000000000" pitchFamily="50" charset="0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17114" y="2909602"/>
            <a:ext cx="7532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spc="300" dirty="0">
                <a:solidFill>
                  <a:srgbClr val="2F2E41"/>
                </a:solidFill>
                <a:ea typeface="思源黑体 CN Bold" panose="020B0800000000000000" pitchFamily="34" charset="-122"/>
                <a:sym typeface="+mn-lt"/>
              </a:rPr>
              <a:t>Theoretical analysis and material</a:t>
            </a:r>
            <a:endParaRPr lang="zh-CN" altLang="en-US" sz="3200" b="1" spc="300" dirty="0">
              <a:solidFill>
                <a:srgbClr val="2F2E41"/>
              </a:solidFill>
              <a:ea typeface="思源黑体 CN Bold" panose="020B0800000000000000" pitchFamily="34" charset="-122"/>
            </a:endParaRPr>
          </a:p>
        </p:txBody>
      </p:sp>
      <p:pic>
        <p:nvPicPr>
          <p:cNvPr id="14" name="图形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610788" y="5500298"/>
            <a:ext cx="4570413" cy="964971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1134" y="3582430"/>
            <a:ext cx="5584214" cy="4031872"/>
          </a:xfrm>
          <a:prstGeom prst="rect">
            <a:avLst/>
          </a:prstGeom>
        </p:spPr>
      </p:pic>
      <p:pic>
        <p:nvPicPr>
          <p:cNvPr id="15" name="图形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157" y="1821672"/>
            <a:ext cx="7514091" cy="3781107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8223" y="469930"/>
            <a:ext cx="912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spc="300" dirty="0">
                <a:solidFill>
                  <a:srgbClr val="2F2E4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The </a:t>
            </a:r>
            <a:r>
              <a:rPr lang="en-US" altLang="zh-CN" sz="2800" b="1" spc="300" dirty="0">
                <a:solidFill>
                  <a:srgbClr val="2F2E41"/>
                </a:solidFill>
                <a:ea typeface="思源黑体 CN Bold" panose="020B0800000000000000" pitchFamily="34" charset="-122"/>
              </a:rPr>
              <a:t>structure of surface microstructure</a:t>
            </a:r>
            <a:endParaRPr lang="zh-CN" altLang="en-US" sz="2800" b="1" spc="300" dirty="0">
              <a:solidFill>
                <a:srgbClr val="2F2E41"/>
              </a:solidFill>
              <a:ea typeface="思源黑体 CN Bold" panose="020B0800000000000000" pitchFamily="34" charset="-122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81934" y="2073249"/>
            <a:ext cx="5028176" cy="1830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3F4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Two important property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Tx/>
              <a:buAutoNum type="alphaLcParenBoth"/>
              <a:defRPr/>
            </a:pPr>
            <a:r>
              <a:rPr lang="en-US" altLang="zh-CN" sz="2000" b="1" dirty="0">
                <a:solidFill>
                  <a:srgbClr val="F2F2F2">
                    <a:lumMod val="50000"/>
                  </a:srgbClr>
                </a:solidFill>
                <a:ea typeface="思源黑体 CN Light" panose="020B0300000000000000" pitchFamily="34" charset="-122"/>
                <a:cs typeface="Open Sans" panose="020B0606030504020204" pitchFamily="34" charset="0"/>
              </a:rPr>
              <a:t>Hemispherical microstructure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AutoNum type="alphaLcParenBoth"/>
              <a:defRPr/>
            </a:pPr>
            <a:r>
              <a:rPr lang="en-US" altLang="zh-CN" sz="2000" b="1" dirty="0">
                <a:solidFill>
                  <a:srgbClr val="F2F2F2">
                    <a:lumMod val="50000"/>
                  </a:srgbClr>
                </a:solidFill>
                <a:ea typeface="思源黑体 CN Light" panose="020B0300000000000000" pitchFamily="34" charset="-122"/>
                <a:cs typeface="Open Sans" panose="020B0606030504020204" pitchFamily="34" charset="0"/>
              </a:rPr>
              <a:t>CNT/PDMS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5938" y="5513751"/>
            <a:ext cx="6214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Preparation method, surface morphology and sensitive mechanism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27" y="1928705"/>
            <a:ext cx="4389162" cy="36362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图形 8"/>
          <p:cNvGrpSpPr/>
          <p:nvPr/>
        </p:nvGrpSpPr>
        <p:grpSpPr>
          <a:xfrm flipH="1" flipV="1">
            <a:off x="-761684" y="-739345"/>
            <a:ext cx="8610248" cy="6632072"/>
            <a:chOff x="-2173785" y="-1842720"/>
            <a:chExt cx="9065762" cy="6686632"/>
          </a:xfrm>
          <a:blipFill dpi="0" rotWithShape="0">
            <a:blip r:embed="rId2"/>
            <a:srcRect/>
            <a:stretch>
              <a:fillRect/>
            </a:stretch>
          </a:blipFill>
        </p:grpSpPr>
        <p:sp>
          <p:nvSpPr>
            <p:cNvPr id="7" name="任意多边形: 形状 6"/>
            <p:cNvSpPr/>
            <p:nvPr/>
          </p:nvSpPr>
          <p:spPr>
            <a:xfrm>
              <a:off x="-1443455" y="1684523"/>
              <a:ext cx="366008" cy="359173"/>
            </a:xfrm>
            <a:custGeom>
              <a:avLst/>
              <a:gdLst>
                <a:gd name="connsiteX0" fmla="*/ 366008 w 366008"/>
                <a:gd name="connsiteY0" fmla="*/ 179587 h 359173"/>
                <a:gd name="connsiteX1" fmla="*/ 183004 w 366008"/>
                <a:gd name="connsiteY1" fmla="*/ 359173 h 359173"/>
                <a:gd name="connsiteX2" fmla="*/ 0 w 366008"/>
                <a:gd name="connsiteY2" fmla="*/ 179587 h 359173"/>
                <a:gd name="connsiteX3" fmla="*/ 183004 w 366008"/>
                <a:gd name="connsiteY3" fmla="*/ 0 h 359173"/>
                <a:gd name="connsiteX4" fmla="*/ 366008 w 366008"/>
                <a:gd name="connsiteY4" fmla="*/ 179587 h 3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008" h="359173">
                  <a:moveTo>
                    <a:pt x="366008" y="179587"/>
                  </a:moveTo>
                  <a:cubicBezTo>
                    <a:pt x="366008" y="278770"/>
                    <a:pt x="284075" y="359173"/>
                    <a:pt x="183004" y="359173"/>
                  </a:cubicBezTo>
                  <a:cubicBezTo>
                    <a:pt x="81934" y="359173"/>
                    <a:pt x="0" y="278770"/>
                    <a:pt x="0" y="179587"/>
                  </a:cubicBezTo>
                  <a:cubicBezTo>
                    <a:pt x="0" y="80404"/>
                    <a:pt x="81934" y="0"/>
                    <a:pt x="183004" y="0"/>
                  </a:cubicBezTo>
                  <a:cubicBezTo>
                    <a:pt x="284075" y="0"/>
                    <a:pt x="366008" y="80404"/>
                    <a:pt x="366008" y="179587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3177397" y="-1842720"/>
              <a:ext cx="366008" cy="359173"/>
            </a:xfrm>
            <a:custGeom>
              <a:avLst/>
              <a:gdLst>
                <a:gd name="connsiteX0" fmla="*/ 366008 w 366008"/>
                <a:gd name="connsiteY0" fmla="*/ 179587 h 359173"/>
                <a:gd name="connsiteX1" fmla="*/ 183004 w 366008"/>
                <a:gd name="connsiteY1" fmla="*/ 359173 h 359173"/>
                <a:gd name="connsiteX2" fmla="*/ 0 w 366008"/>
                <a:gd name="connsiteY2" fmla="*/ 179587 h 359173"/>
                <a:gd name="connsiteX3" fmla="*/ 183004 w 366008"/>
                <a:gd name="connsiteY3" fmla="*/ 0 h 359173"/>
                <a:gd name="connsiteX4" fmla="*/ 366008 w 366008"/>
                <a:gd name="connsiteY4" fmla="*/ 179587 h 3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008" h="359173">
                  <a:moveTo>
                    <a:pt x="366008" y="179587"/>
                  </a:moveTo>
                  <a:cubicBezTo>
                    <a:pt x="366008" y="278770"/>
                    <a:pt x="284075" y="359173"/>
                    <a:pt x="183004" y="359173"/>
                  </a:cubicBezTo>
                  <a:cubicBezTo>
                    <a:pt x="81934" y="359173"/>
                    <a:pt x="0" y="278770"/>
                    <a:pt x="0" y="179587"/>
                  </a:cubicBezTo>
                  <a:cubicBezTo>
                    <a:pt x="0" y="80404"/>
                    <a:pt x="81934" y="0"/>
                    <a:pt x="183004" y="0"/>
                  </a:cubicBezTo>
                  <a:cubicBezTo>
                    <a:pt x="284075" y="0"/>
                    <a:pt x="366008" y="80404"/>
                    <a:pt x="366008" y="179587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6080675" y="-1133258"/>
              <a:ext cx="366008" cy="359173"/>
            </a:xfrm>
            <a:custGeom>
              <a:avLst/>
              <a:gdLst>
                <a:gd name="connsiteX0" fmla="*/ 366009 w 366008"/>
                <a:gd name="connsiteY0" fmla="*/ 179587 h 359173"/>
                <a:gd name="connsiteX1" fmla="*/ 183004 w 366008"/>
                <a:gd name="connsiteY1" fmla="*/ 359173 h 359173"/>
                <a:gd name="connsiteX2" fmla="*/ 0 w 366008"/>
                <a:gd name="connsiteY2" fmla="*/ 179587 h 359173"/>
                <a:gd name="connsiteX3" fmla="*/ 183004 w 366008"/>
                <a:gd name="connsiteY3" fmla="*/ 0 h 359173"/>
                <a:gd name="connsiteX4" fmla="*/ 366009 w 366008"/>
                <a:gd name="connsiteY4" fmla="*/ 179587 h 3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008" h="359173">
                  <a:moveTo>
                    <a:pt x="366009" y="179587"/>
                  </a:moveTo>
                  <a:cubicBezTo>
                    <a:pt x="366009" y="278770"/>
                    <a:pt x="284075" y="359173"/>
                    <a:pt x="183004" y="359173"/>
                  </a:cubicBezTo>
                  <a:cubicBezTo>
                    <a:pt x="81934" y="359173"/>
                    <a:pt x="0" y="278770"/>
                    <a:pt x="0" y="179587"/>
                  </a:cubicBezTo>
                  <a:cubicBezTo>
                    <a:pt x="0" y="80404"/>
                    <a:pt x="81934" y="0"/>
                    <a:pt x="183004" y="0"/>
                  </a:cubicBezTo>
                  <a:cubicBezTo>
                    <a:pt x="284075" y="0"/>
                    <a:pt x="366009" y="80404"/>
                    <a:pt x="366009" y="179587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-2173785" y="1803478"/>
              <a:ext cx="613398" cy="601943"/>
            </a:xfrm>
            <a:custGeom>
              <a:avLst/>
              <a:gdLst>
                <a:gd name="connsiteX0" fmla="*/ 613398 w 613398"/>
                <a:gd name="connsiteY0" fmla="*/ 300972 h 601943"/>
                <a:gd name="connsiteX1" fmla="*/ 306699 w 613398"/>
                <a:gd name="connsiteY1" fmla="*/ 601943 h 601943"/>
                <a:gd name="connsiteX2" fmla="*/ 0 w 613398"/>
                <a:gd name="connsiteY2" fmla="*/ 300972 h 601943"/>
                <a:gd name="connsiteX3" fmla="*/ 306699 w 613398"/>
                <a:gd name="connsiteY3" fmla="*/ 0 h 601943"/>
                <a:gd name="connsiteX4" fmla="*/ 613398 w 613398"/>
                <a:gd name="connsiteY4" fmla="*/ 300972 h 60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398" h="601943">
                  <a:moveTo>
                    <a:pt x="613398" y="300972"/>
                  </a:moveTo>
                  <a:cubicBezTo>
                    <a:pt x="613398" y="467193"/>
                    <a:pt x="476085" y="601943"/>
                    <a:pt x="306699" y="601943"/>
                  </a:cubicBezTo>
                  <a:cubicBezTo>
                    <a:pt x="137314" y="601943"/>
                    <a:pt x="0" y="467194"/>
                    <a:pt x="0" y="300972"/>
                  </a:cubicBezTo>
                  <a:cubicBezTo>
                    <a:pt x="0" y="134750"/>
                    <a:pt x="137314" y="0"/>
                    <a:pt x="306699" y="0"/>
                  </a:cubicBezTo>
                  <a:cubicBezTo>
                    <a:pt x="476085" y="0"/>
                    <a:pt x="613398" y="134750"/>
                    <a:pt x="613398" y="300972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2198329" y="4241969"/>
              <a:ext cx="613398" cy="601943"/>
            </a:xfrm>
            <a:custGeom>
              <a:avLst/>
              <a:gdLst>
                <a:gd name="connsiteX0" fmla="*/ 613399 w 613398"/>
                <a:gd name="connsiteY0" fmla="*/ 300972 h 601943"/>
                <a:gd name="connsiteX1" fmla="*/ 306699 w 613398"/>
                <a:gd name="connsiteY1" fmla="*/ 601943 h 601943"/>
                <a:gd name="connsiteX2" fmla="*/ 0 w 613398"/>
                <a:gd name="connsiteY2" fmla="*/ 300972 h 601943"/>
                <a:gd name="connsiteX3" fmla="*/ 306699 w 613398"/>
                <a:gd name="connsiteY3" fmla="*/ 0 h 601943"/>
                <a:gd name="connsiteX4" fmla="*/ 613399 w 613398"/>
                <a:gd name="connsiteY4" fmla="*/ 300972 h 60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398" h="601943">
                  <a:moveTo>
                    <a:pt x="613399" y="300972"/>
                  </a:moveTo>
                  <a:cubicBezTo>
                    <a:pt x="613399" y="467194"/>
                    <a:pt x="476085" y="601943"/>
                    <a:pt x="306699" y="601943"/>
                  </a:cubicBezTo>
                  <a:cubicBezTo>
                    <a:pt x="137314" y="601943"/>
                    <a:pt x="0" y="467194"/>
                    <a:pt x="0" y="300972"/>
                  </a:cubicBezTo>
                  <a:cubicBezTo>
                    <a:pt x="0" y="134750"/>
                    <a:pt x="137314" y="0"/>
                    <a:pt x="306699" y="0"/>
                  </a:cubicBezTo>
                  <a:cubicBezTo>
                    <a:pt x="476085" y="0"/>
                    <a:pt x="613399" y="134750"/>
                    <a:pt x="613399" y="300972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 rot="-4846898">
              <a:off x="6284297" y="4068450"/>
              <a:ext cx="613407" cy="601952"/>
            </a:xfrm>
            <a:custGeom>
              <a:avLst/>
              <a:gdLst>
                <a:gd name="connsiteX0" fmla="*/ 613408 w 613407"/>
                <a:gd name="connsiteY0" fmla="*/ 300976 h 601952"/>
                <a:gd name="connsiteX1" fmla="*/ 306704 w 613407"/>
                <a:gd name="connsiteY1" fmla="*/ 601952 h 601952"/>
                <a:gd name="connsiteX2" fmla="*/ 0 w 613407"/>
                <a:gd name="connsiteY2" fmla="*/ 300976 h 601952"/>
                <a:gd name="connsiteX3" fmla="*/ 306704 w 613407"/>
                <a:gd name="connsiteY3" fmla="*/ 0 h 601952"/>
                <a:gd name="connsiteX4" fmla="*/ 613408 w 613407"/>
                <a:gd name="connsiteY4" fmla="*/ 300976 h 6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407" h="601952">
                  <a:moveTo>
                    <a:pt x="613408" y="300976"/>
                  </a:moveTo>
                  <a:cubicBezTo>
                    <a:pt x="613408" y="467201"/>
                    <a:pt x="476092" y="601952"/>
                    <a:pt x="306704" y="601952"/>
                  </a:cubicBezTo>
                  <a:cubicBezTo>
                    <a:pt x="137316" y="601952"/>
                    <a:pt x="0" y="467201"/>
                    <a:pt x="0" y="300976"/>
                  </a:cubicBezTo>
                  <a:cubicBezTo>
                    <a:pt x="0" y="134752"/>
                    <a:pt x="137316" y="0"/>
                    <a:pt x="306704" y="0"/>
                  </a:cubicBezTo>
                  <a:cubicBezTo>
                    <a:pt x="476092" y="0"/>
                    <a:pt x="613408" y="134752"/>
                    <a:pt x="613408" y="300976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0" name="图形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2002" y="4262810"/>
            <a:ext cx="3405806" cy="4164853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8406" y="2388569"/>
            <a:ext cx="1371978" cy="2658208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6270" y="5046777"/>
            <a:ext cx="1564957" cy="133578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0306" y="5299169"/>
            <a:ext cx="56332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spc="300" dirty="0">
                <a:solidFill>
                  <a:srgbClr val="2F2E41"/>
                </a:solidFill>
                <a:ea typeface="思源黑体 CN Bold" panose="020B0800000000000000" pitchFamily="34" charset="-122"/>
              </a:rPr>
              <a:t>two-sided, single-sided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spc="300" dirty="0">
                <a:solidFill>
                  <a:srgbClr val="2F2E41"/>
                </a:solidFill>
                <a:ea typeface="思源黑体 CN Bold" panose="020B0800000000000000" pitchFamily="34" charset="-122"/>
              </a:rPr>
              <a:t>and no microstructures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99888" y="2038022"/>
            <a:ext cx="5403853" cy="186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F4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Pressure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400" dirty="0">
                <a:solidFill>
                  <a:srgbClr val="F2F2F2">
                    <a:lumMod val="50000"/>
                  </a:srgbClr>
                </a:solidFill>
                <a:ea typeface="思源黑体 CN Light" panose="020B0300000000000000" pitchFamily="34" charset="-122"/>
                <a:cs typeface="Open Sans" panose="020B0606030504020204" pitchFamily="34" charset="0"/>
              </a:rPr>
              <a:t>The finite element analysis shows that the deformation of the sensitive membrane is basically concentrated on the microstructure </a:t>
            </a:r>
            <a:r>
              <a:rPr lang="en-US" altLang="zh-CN" sz="2000" b="1" dirty="0">
                <a:solidFill>
                  <a:srgbClr val="F2F2F2">
                    <a:lumMod val="50000"/>
                  </a:srgbClr>
                </a:solidFill>
                <a:ea typeface="思源黑体 CN Light" panose="020B0300000000000000" pitchFamily="34" charset="-122"/>
                <a:cs typeface="Open Sans" panose="020B0606030504020204" pitchFamily="34" charset="0"/>
              </a:rPr>
              <a:t>under the pressure of 60.5kpa  </a:t>
            </a:r>
            <a:endParaRPr lang="zh-CN" altLang="en-US" sz="2000" b="1" dirty="0">
              <a:solidFill>
                <a:srgbClr val="F2F2F2">
                  <a:lumMod val="50000"/>
                </a:srgbClr>
              </a:solidFill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28382" y="4508268"/>
            <a:ext cx="3781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G</a:t>
            </a:r>
            <a:r>
              <a:rPr lang="zh-CN" altLang="en-US" sz="1200" dirty="0"/>
              <a:t>old nanowires/cotton paper fiber sensor in pulse measurement and non-contact sound measurement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30" y="347433"/>
            <a:ext cx="5661640" cy="47617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5938" y="560070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dirty="0">
                <a:latin typeface="Arial" panose="020B0604020202020204" pitchFamily="34" charset="0"/>
              </a:rPr>
              <a:t>Selection of the preparation process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495" y="1530325"/>
            <a:ext cx="8871131" cy="116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Screen printing process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dirty="0">
                <a:solidFill>
                  <a:srgbClr val="3C3C3C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Better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 pattern accuracy and film thickness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 </a:t>
            </a:r>
            <a:endParaRPr lang="en-US" altLang="zh-CN" dirty="0">
              <a:solidFill>
                <a:srgbClr val="3C3C3C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Open Sans" panose="020B0606030504020204" pitchFamily="34" charset="0"/>
            </a:endParaRP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495" y="5791709"/>
            <a:ext cx="1153281" cy="786328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81411" y="4214191"/>
            <a:ext cx="2150660" cy="23638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0532" y="3332104"/>
            <a:ext cx="8871131" cy="174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Electrospinning method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C3C3C"/>
                </a:solidFill>
                <a:ea typeface="思源黑体 CN Regular" panose="020B0500000000000000"/>
                <a:cs typeface="Open Sans" panose="020B0606030504020204" pitchFamily="34" charset="0"/>
              </a:rPr>
              <a:t>high-performance sizing agent and good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pattern accuracy and film thickness</a:t>
            </a:r>
            <a:endParaRPr lang="en-US" altLang="zh-CN" dirty="0">
              <a:solidFill>
                <a:srgbClr val="3C3C3C"/>
              </a:solidFill>
              <a:ea typeface="思源黑体 CN Regular" panose="020B0500000000000000" pitchFamily="34" charset="-122"/>
              <a:cs typeface="Open Sans" panose="020B0606030504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3825" y="1175238"/>
            <a:ext cx="6172735" cy="20270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491" y="3140789"/>
            <a:ext cx="5517358" cy="35283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5938" y="560070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dirty="0">
                <a:latin typeface="Arial" panose="020B0604020202020204" pitchFamily="34" charset="0"/>
              </a:rPr>
              <a:t>Selection of the conductive filler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493" y="1257084"/>
            <a:ext cx="8871131" cy="116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Carbon nanotubes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C3C3C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Easy to entangle and agglomeration, but not easy to disperse</a:t>
            </a: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495" y="5791709"/>
            <a:ext cx="1153281" cy="786328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81411" y="4214191"/>
            <a:ext cx="2150660" cy="23638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3493" y="2471278"/>
            <a:ext cx="11678507" cy="231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Graphene</a:t>
            </a:r>
            <a:r>
              <a:rPr lang="en-US" altLang="zh-CN" dirty="0">
                <a:solidFill>
                  <a:srgbClr val="3C3C3C"/>
                </a:solidFill>
                <a:ea typeface="思源黑体 CN Regular" panose="020B0500000000000000"/>
                <a:cs typeface="Open Sans" panose="020B0606030504020204" pitchFamily="34" charset="0"/>
              </a:rPr>
              <a:t>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/>
              <a:cs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Excellent electrical conductivity and mechanical properties.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 the conductive material is also prone to crimp and agglomeration in the polymer matrix material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>
              <a:solidFill>
                <a:srgbClr val="3C3C3C"/>
              </a:solidFill>
              <a:ea typeface="思源黑体 CN Regular" panose="020B05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3493" y="4261591"/>
            <a:ext cx="8871131" cy="1214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carbon black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>
                <a:solidFill>
                  <a:srgbClr val="3C3C3C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High </a:t>
            </a:r>
            <a:r>
              <a:rPr lang="en-US" altLang="zh-CN" dirty="0">
                <a:solidFill>
                  <a:srgbClr val="3C3C3C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conductivity, easy dispersion and low cost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9589743" y="0"/>
            <a:ext cx="2602257" cy="6858000"/>
          </a:xfrm>
          <a:custGeom>
            <a:avLst/>
            <a:gdLst>
              <a:gd name="connsiteX0" fmla="*/ 835116 w 2602257"/>
              <a:gd name="connsiteY0" fmla="*/ 0 h 6858000"/>
              <a:gd name="connsiteX1" fmla="*/ 2602257 w 2602257"/>
              <a:gd name="connsiteY1" fmla="*/ 0 h 6858000"/>
              <a:gd name="connsiteX2" fmla="*/ 2602257 w 2602257"/>
              <a:gd name="connsiteY2" fmla="*/ 6858000 h 6858000"/>
              <a:gd name="connsiteX3" fmla="*/ 550208 w 2602257"/>
              <a:gd name="connsiteY3" fmla="*/ 6858000 h 6858000"/>
              <a:gd name="connsiteX4" fmla="*/ 523092 w 2602257"/>
              <a:gd name="connsiteY4" fmla="*/ 6809833 h 6858000"/>
              <a:gd name="connsiteX5" fmla="*/ 1208 w 2602257"/>
              <a:gd name="connsiteY5" fmla="*/ 5196679 h 6858000"/>
              <a:gd name="connsiteX6" fmla="*/ 1281368 w 2602257"/>
              <a:gd name="connsiteY6" fmla="*/ 2179159 h 6858000"/>
              <a:gd name="connsiteX7" fmla="*/ 892108 w 2602257"/>
              <a:gd name="connsiteY7" fmla="*/ 1687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2257" h="6858000">
                <a:moveTo>
                  <a:pt x="835116" y="0"/>
                </a:moveTo>
                <a:lnTo>
                  <a:pt x="2602257" y="0"/>
                </a:lnTo>
                <a:lnTo>
                  <a:pt x="2602257" y="6858000"/>
                </a:lnTo>
                <a:lnTo>
                  <a:pt x="550208" y="6858000"/>
                </a:lnTo>
                <a:lnTo>
                  <a:pt x="523092" y="6809833"/>
                </a:lnTo>
                <a:cubicBezTo>
                  <a:pt x="246864" y="6308783"/>
                  <a:pt x="-20223" y="5718173"/>
                  <a:pt x="1208" y="5196679"/>
                </a:cubicBezTo>
                <a:cubicBezTo>
                  <a:pt x="39308" y="4269579"/>
                  <a:pt x="1177228" y="3167219"/>
                  <a:pt x="1281368" y="2179159"/>
                </a:cubicBezTo>
                <a:cubicBezTo>
                  <a:pt x="1346456" y="1561622"/>
                  <a:pt x="1101981" y="792279"/>
                  <a:pt x="892108" y="168789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5938" y="2645070"/>
            <a:ext cx="1874720" cy="1874720"/>
          </a:xfrm>
          <a:prstGeom prst="ellipse">
            <a:avLst/>
          </a:prstGeom>
          <a:solidFill>
            <a:srgbClr val="003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9FBDF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2394" y="1216832"/>
            <a:ext cx="184858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5600" dirty="0">
                <a:solidFill>
                  <a:srgbClr val="ED6C00"/>
                </a:solidFill>
                <a:latin typeface="Akrobat Black" panose="00000A00000000000000" pitchFamily="50" charset="0"/>
                <a:ea typeface="等线" panose="02010600030101010101" charset="-122"/>
              </a:rPr>
              <a:t>3</a:t>
            </a:r>
            <a:endParaRPr kumimoji="0" lang="zh-CN" altLang="en-US" sz="25600" b="0" i="0" u="none" strike="noStrike" kern="1200" cap="none" spc="0" normalizeH="0" baseline="0" noProof="0" dirty="0">
              <a:ln>
                <a:noFill/>
              </a:ln>
              <a:solidFill>
                <a:srgbClr val="ED6C00"/>
              </a:solidFill>
              <a:effectLst/>
              <a:uLnTx/>
              <a:uFillTx/>
              <a:latin typeface="Akrobat Black" panose="00000A00000000000000" pitchFamily="50" charset="0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17114" y="2909602"/>
            <a:ext cx="94246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2F2E4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Simulation: Mirostructure Comparation </a:t>
            </a:r>
          </a:p>
        </p:txBody>
      </p:sp>
      <p:pic>
        <p:nvPicPr>
          <p:cNvPr id="14" name="图形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610788" y="5500298"/>
            <a:ext cx="4570413" cy="964971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1134" y="3582430"/>
            <a:ext cx="5584214" cy="4031872"/>
          </a:xfrm>
          <a:prstGeom prst="rect">
            <a:avLst/>
          </a:prstGeom>
        </p:spPr>
      </p:pic>
      <p:pic>
        <p:nvPicPr>
          <p:cNvPr id="15" name="图形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122" y="99227"/>
            <a:ext cx="3057110" cy="561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3398" y="386080"/>
            <a:ext cx="2672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dirty="0">
                <a:latin typeface="Arial" panose="020B0604020202020204" pitchFamily="34" charset="0"/>
              </a:rPr>
              <a:t>Preparation 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493" y="927519"/>
            <a:ext cx="88711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Three Mirostructure: 10um*10um, the same intervel</a:t>
            </a:r>
            <a:endParaRPr lang="en-US" altLang="zh-CN" dirty="0">
              <a:solidFill>
                <a:srgbClr val="3C3C3C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Open Sans" panose="020B0606030504020204" pitchFamily="34" charset="0"/>
            </a:endParaRP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495" y="5791709"/>
            <a:ext cx="1153281" cy="786328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81411" y="4214191"/>
            <a:ext cx="2150660" cy="23638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070" y="1746885"/>
            <a:ext cx="1736725" cy="1736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50" y="1746885"/>
            <a:ext cx="3154680" cy="1736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8185" y="1746885"/>
            <a:ext cx="4341495" cy="1758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07795" y="3657600"/>
            <a:ext cx="18192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bg2">
                    <a:lumMod val="10000"/>
                  </a:schemeClr>
                </a:solidFill>
              </a:rPr>
              <a:t>Single pyramid</a:t>
            </a:r>
            <a:r>
              <a:rPr lang="zh-CN" altLang="en-US"/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39235" y="3657600"/>
            <a:ext cx="18192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chemeClr val="bg2">
                    <a:lumMod val="10000"/>
                  </a:schemeClr>
                </a:solidFill>
              </a:rPr>
              <a:t>Double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</a:rPr>
              <a:t> pyramid</a:t>
            </a:r>
            <a:r>
              <a:rPr lang="zh-CN" altLang="en-US"/>
              <a:t>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29295" y="3657600"/>
            <a:ext cx="18192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chemeClr val="bg2">
                    <a:lumMod val="10000"/>
                  </a:schemeClr>
                </a:solidFill>
              </a:rPr>
              <a:t>Double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>
                <a:solidFill>
                  <a:schemeClr val="bg2">
                    <a:lumMod val="10000"/>
                  </a:schemeClr>
                </a:solidFill>
              </a:rPr>
              <a:t>sphere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510953" y="4025684"/>
            <a:ext cx="88711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Materials: PDMS</a:t>
            </a:r>
            <a:endParaRPr lang="en-US" altLang="zh-CN" dirty="0">
              <a:solidFill>
                <a:srgbClr val="3C3C3C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0953" y="4868964"/>
            <a:ext cx="88711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Parametric scan F(load): 0~1000Pa (low pressure)</a:t>
            </a:r>
            <a:endParaRPr lang="en-US" altLang="zh-CN" dirty="0">
              <a:solidFill>
                <a:srgbClr val="3C3C3C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495" y="5791709"/>
            <a:ext cx="1153281" cy="786328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81411" y="4214191"/>
            <a:ext cx="2150660" cy="23638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875" y="3949065"/>
            <a:ext cx="3728720" cy="27120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595" y="3949065"/>
            <a:ext cx="3728720" cy="2712085"/>
          </a:xfrm>
          <a:prstGeom prst="rect">
            <a:avLst/>
          </a:prstGeom>
        </p:spPr>
      </p:pic>
      <p:pic>
        <p:nvPicPr>
          <p:cNvPr id="11" name="图形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2122" y="99227"/>
            <a:ext cx="3057110" cy="5617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3398" y="386080"/>
            <a:ext cx="2443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dirty="0">
                <a:latin typeface="Arial" panose="020B0604020202020204" pitchFamily="34" charset="0"/>
              </a:rPr>
              <a:t>Calculation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715" y="1031240"/>
            <a:ext cx="3778885" cy="2692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6300" y="1031240"/>
            <a:ext cx="3778250" cy="26917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495" y="5791709"/>
            <a:ext cx="1153281" cy="786328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81411" y="4214191"/>
            <a:ext cx="2150660" cy="2363846"/>
          </a:xfrm>
          <a:prstGeom prst="rect">
            <a:avLst/>
          </a:prstGeom>
        </p:spPr>
      </p:pic>
      <p:pic>
        <p:nvPicPr>
          <p:cNvPr id="11" name="图形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122" y="99227"/>
            <a:ext cx="3057110" cy="5617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13398" y="386080"/>
            <a:ext cx="2443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dirty="0">
                <a:latin typeface="Arial" panose="020B0604020202020204" pitchFamily="34" charset="0"/>
              </a:rPr>
              <a:t>Calculation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7955" y="2003425"/>
            <a:ext cx="3996690" cy="2551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5385" y="2001520"/>
            <a:ext cx="4088130" cy="25533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495" y="5791709"/>
            <a:ext cx="1153281" cy="786328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81411" y="4214191"/>
            <a:ext cx="2150660" cy="23638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9540" y="1935480"/>
            <a:ext cx="4065905" cy="3228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8855" y="1935480"/>
            <a:ext cx="4069080" cy="32569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5938" y="560070"/>
            <a:ext cx="4627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dirty="0">
                <a:latin typeface="Arial" panose="020B0604020202020204" pitchFamily="34" charset="0"/>
              </a:rPr>
              <a:t>Data post-processing 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03155" y="2504440"/>
            <a:ext cx="10026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? ? ?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944735" y="3244850"/>
            <a:ext cx="1774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结构</a:t>
            </a:r>
            <a:r>
              <a:rPr lang="en-US" altLang="zh-CN"/>
              <a:t>+</a:t>
            </a:r>
            <a:r>
              <a:rPr lang="zh-CN" altLang="en-US"/>
              <a:t>网格？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617075" y="3752215"/>
            <a:ext cx="1774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材料设置？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417810" y="4307205"/>
            <a:ext cx="1774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计算方式？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>
            <a:off x="5017162" y="2641857"/>
            <a:ext cx="7174838" cy="4216143"/>
          </a:xfrm>
          <a:custGeom>
            <a:avLst/>
            <a:gdLst>
              <a:gd name="connsiteX0" fmla="*/ 7174838 w 7174838"/>
              <a:gd name="connsiteY0" fmla="*/ 0 h 4216143"/>
              <a:gd name="connsiteX1" fmla="*/ 7174838 w 7174838"/>
              <a:gd name="connsiteY1" fmla="*/ 4216143 h 4216143"/>
              <a:gd name="connsiteX2" fmla="*/ 0 w 7174838"/>
              <a:gd name="connsiteY2" fmla="*/ 4216143 h 4216143"/>
              <a:gd name="connsiteX3" fmla="*/ 14784 w 7174838"/>
              <a:gd name="connsiteY3" fmla="*/ 4173405 h 4216143"/>
              <a:gd name="connsiteX4" fmla="*/ 1444696 w 7174838"/>
              <a:gd name="connsiteY4" fmla="*/ 2786670 h 4216143"/>
              <a:gd name="connsiteX5" fmla="*/ 4847653 w 7174838"/>
              <a:gd name="connsiteY5" fmla="*/ 1976442 h 4216143"/>
              <a:gd name="connsiteX6" fmla="*/ 7110594 w 7174838"/>
              <a:gd name="connsiteY6" fmla="*/ 57424 h 42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74838" h="4216143">
                <a:moveTo>
                  <a:pt x="7174838" y="0"/>
                </a:moveTo>
                <a:lnTo>
                  <a:pt x="7174838" y="4216143"/>
                </a:lnTo>
                <a:lnTo>
                  <a:pt x="0" y="4216143"/>
                </a:lnTo>
                <a:lnTo>
                  <a:pt x="14784" y="4173405"/>
                </a:lnTo>
                <a:cubicBezTo>
                  <a:pt x="214916" y="3712072"/>
                  <a:pt x="900927" y="3094364"/>
                  <a:pt x="1444696" y="2786670"/>
                </a:cubicBezTo>
                <a:cubicBezTo>
                  <a:pt x="2235633" y="2339116"/>
                  <a:pt x="3850301" y="2474153"/>
                  <a:pt x="4847653" y="1976442"/>
                </a:cubicBezTo>
                <a:cubicBezTo>
                  <a:pt x="5658002" y="1572052"/>
                  <a:pt x="6561317" y="564014"/>
                  <a:pt x="7110594" y="5742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5938" y="549275"/>
            <a:ext cx="430207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300" normalizeH="0" baseline="0" noProof="0" dirty="0">
                <a:ln>
                  <a:noFill/>
                </a:ln>
                <a:solidFill>
                  <a:srgbClr val="2F2E4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Introduction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E6551A"/>
                </a:solidFill>
                <a:effectLst/>
                <a:uLnTx/>
                <a:uFillTx/>
                <a:latin typeface="Akrobat" panose="00000800000000000000" pitchFamily="50" charset="0"/>
                <a:ea typeface="思源黑体 CN Bold" panose="020B0800000000000000" pitchFamily="34" charset="-122"/>
                <a:cs typeface="+mn-cs"/>
              </a:rPr>
              <a:t>OUTLINE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E6551A"/>
              </a:solidFill>
              <a:effectLst/>
              <a:uLnTx/>
              <a:uFillTx/>
              <a:latin typeface="Akrobat" panose="00000800000000000000" pitchFamily="50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9370" y="4068549"/>
            <a:ext cx="5803750" cy="251850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23451" y="1829434"/>
            <a:ext cx="9286823" cy="219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20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Traditional mechanical pressure sensors are 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20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(a) rigid materials such as metal conductors or semiconductors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20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(b) the </a:t>
            </a:r>
            <a:r>
              <a:rPr lang="en-US" altLang="zh-CN" sz="2000" b="1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flexible pressure sensor </a:t>
            </a:r>
            <a:r>
              <a:rPr lang="en-US" altLang="zh-CN" sz="20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made of polymer piezoelectric material and conductive polymer composite materials</a:t>
            </a: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7002" y="2447541"/>
            <a:ext cx="5805990" cy="32079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9589743" y="0"/>
            <a:ext cx="2602257" cy="6858000"/>
          </a:xfrm>
          <a:custGeom>
            <a:avLst/>
            <a:gdLst>
              <a:gd name="connsiteX0" fmla="*/ 835116 w 2602257"/>
              <a:gd name="connsiteY0" fmla="*/ 0 h 6858000"/>
              <a:gd name="connsiteX1" fmla="*/ 2602257 w 2602257"/>
              <a:gd name="connsiteY1" fmla="*/ 0 h 6858000"/>
              <a:gd name="connsiteX2" fmla="*/ 2602257 w 2602257"/>
              <a:gd name="connsiteY2" fmla="*/ 6858000 h 6858000"/>
              <a:gd name="connsiteX3" fmla="*/ 550208 w 2602257"/>
              <a:gd name="connsiteY3" fmla="*/ 6858000 h 6858000"/>
              <a:gd name="connsiteX4" fmla="*/ 523092 w 2602257"/>
              <a:gd name="connsiteY4" fmla="*/ 6809833 h 6858000"/>
              <a:gd name="connsiteX5" fmla="*/ 1208 w 2602257"/>
              <a:gd name="connsiteY5" fmla="*/ 5196679 h 6858000"/>
              <a:gd name="connsiteX6" fmla="*/ 1281368 w 2602257"/>
              <a:gd name="connsiteY6" fmla="*/ 2179159 h 6858000"/>
              <a:gd name="connsiteX7" fmla="*/ 892108 w 2602257"/>
              <a:gd name="connsiteY7" fmla="*/ 1687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2257" h="6858000">
                <a:moveTo>
                  <a:pt x="835116" y="0"/>
                </a:moveTo>
                <a:lnTo>
                  <a:pt x="2602257" y="0"/>
                </a:lnTo>
                <a:lnTo>
                  <a:pt x="2602257" y="6858000"/>
                </a:lnTo>
                <a:lnTo>
                  <a:pt x="550208" y="6858000"/>
                </a:lnTo>
                <a:lnTo>
                  <a:pt x="523092" y="6809833"/>
                </a:lnTo>
                <a:cubicBezTo>
                  <a:pt x="246864" y="6308783"/>
                  <a:pt x="-20223" y="5718173"/>
                  <a:pt x="1208" y="5196679"/>
                </a:cubicBezTo>
                <a:cubicBezTo>
                  <a:pt x="39308" y="4269579"/>
                  <a:pt x="1177228" y="3167219"/>
                  <a:pt x="1281368" y="2179159"/>
                </a:cubicBezTo>
                <a:cubicBezTo>
                  <a:pt x="1346456" y="1561622"/>
                  <a:pt x="1101981" y="792279"/>
                  <a:pt x="892108" y="168789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5938" y="2645070"/>
            <a:ext cx="1874720" cy="1874720"/>
          </a:xfrm>
          <a:prstGeom prst="ellipse">
            <a:avLst/>
          </a:prstGeom>
          <a:solidFill>
            <a:srgbClr val="003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9FBDF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2394" y="1216832"/>
            <a:ext cx="184858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6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rPr>
              <a:t>4</a:t>
            </a:r>
            <a:endParaRPr kumimoji="0" lang="zh-CN" altLang="en-US" sz="25600" b="0" i="0" u="none" strike="noStrike" kern="1200" cap="none" spc="0" normalizeH="0" baseline="0" noProof="0" dirty="0">
              <a:ln>
                <a:noFill/>
              </a:ln>
              <a:solidFill>
                <a:srgbClr val="ED6C00"/>
              </a:solidFill>
              <a:effectLst/>
              <a:uLnTx/>
              <a:uFillTx/>
              <a:latin typeface="Akrobat Black" panose="00000A00000000000000" pitchFamily="50" charset="0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17114" y="3136612"/>
            <a:ext cx="8391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2F2E4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The Prosperities and </a:t>
            </a:r>
            <a:r>
              <a:rPr lang="en-US" altLang="zh-CN" sz="3200" b="1" spc="300" dirty="0">
                <a:solidFill>
                  <a:srgbClr val="2F2E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0" lang="en-US" altLang="zh-CN" sz="3200" b="1" i="0" u="none" strike="noStrike" kern="1200" cap="none" spc="300" normalizeH="0" baseline="0" noProof="0" dirty="0" err="1">
                <a:ln>
                  <a:noFill/>
                </a:ln>
                <a:solidFill>
                  <a:srgbClr val="2F2E4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pplications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rgbClr val="2F2E4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形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1610788" y="5500298"/>
            <a:ext cx="4570413" cy="964971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1134" y="3582430"/>
            <a:ext cx="5584214" cy="4031872"/>
          </a:xfrm>
          <a:prstGeom prst="rect">
            <a:avLst/>
          </a:prstGeom>
        </p:spPr>
      </p:pic>
      <p:pic>
        <p:nvPicPr>
          <p:cNvPr id="15" name="图形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5938" y="560070"/>
            <a:ext cx="743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0" i="0" dirty="0">
                <a:effectLst/>
                <a:latin typeface="Arial" panose="020B0604020202020204" pitchFamily="34" charset="0"/>
              </a:rPr>
              <a:t>Vibration Detect in the Environment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2F2E4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495" y="1455882"/>
            <a:ext cx="8871131" cy="116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The equipment performance detect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Detect equipment vibration states</a:t>
            </a:r>
            <a:endParaRPr lang="zh-CN" altLang="en-US" sz="1400" dirty="0">
              <a:solidFill>
                <a:srgbClr val="F2F2F2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495" y="5791709"/>
            <a:ext cx="1153281" cy="786328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041340" y="4200194"/>
            <a:ext cx="2150660" cy="23638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0532" y="3332104"/>
            <a:ext cx="8871131" cy="17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The smart home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Detect electronics vibration.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C3C3C"/>
                </a:solidFill>
                <a:latin typeface="思源黑体 CN Light" panose="020B03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Vibration trigger action</a:t>
            </a:r>
            <a:endParaRPr lang="zh-CN" altLang="en-US" sz="1400" dirty="0">
              <a:solidFill>
                <a:srgbClr val="F2F2F2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0901" y="3419985"/>
            <a:ext cx="4196311" cy="18130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5938" y="560070"/>
            <a:ext cx="8349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0" i="0" dirty="0">
                <a:effectLst/>
                <a:latin typeface="Arial" panose="020B0604020202020204" pitchFamily="34" charset="0"/>
              </a:rPr>
              <a:t>Vibration Detect in the Wearable Device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2F2E4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495" y="1455882"/>
            <a:ext cx="8871131" cy="116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Heartbeat Detect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Pulse detect</a:t>
            </a:r>
            <a:endParaRPr lang="zh-CN" altLang="en-US" sz="1400" dirty="0">
              <a:solidFill>
                <a:srgbClr val="F2F2F2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495" y="5791709"/>
            <a:ext cx="1153281" cy="786328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041340" y="4214191"/>
            <a:ext cx="2150660" cy="23638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3494" y="3429000"/>
            <a:ext cx="8871131" cy="17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Voice Detect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Distinguish words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C3C3C"/>
                </a:solidFill>
                <a:latin typeface="思源黑体 CN Light" panose="020B03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Artificial throat</a:t>
            </a:r>
            <a:endParaRPr lang="zh-CN" altLang="en-US" sz="1400" dirty="0">
              <a:solidFill>
                <a:srgbClr val="F2F2F2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731" y="1297039"/>
            <a:ext cx="3642017" cy="20032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2507" y="3779582"/>
            <a:ext cx="2256584" cy="18912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3430" y="3804332"/>
            <a:ext cx="4042809" cy="17789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5938" y="560070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0" i="0" dirty="0">
                <a:effectLst/>
                <a:latin typeface="Arial" panose="020B0604020202020204" pitchFamily="34" charset="0"/>
              </a:rPr>
              <a:t>Electronic Skin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2F2E4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495" y="1455882"/>
            <a:ext cx="8871131" cy="23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6383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Force detect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C3C3C"/>
                </a:solidFill>
                <a:latin typeface="思源黑体 CN Light" panose="020B03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Touch perception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C3C3C"/>
                </a:solidFill>
                <a:latin typeface="思源黑体 CN Light" panose="020B03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Clamp force detect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3C3C3C"/>
                </a:solidFill>
                <a:latin typeface="思源黑体 CN Light" panose="020B03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Deformation detect</a:t>
            </a:r>
            <a:endParaRPr lang="zh-CN" altLang="en-US" dirty="0">
              <a:solidFill>
                <a:srgbClr val="F2F2F2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495" y="5791709"/>
            <a:ext cx="1153281" cy="786328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041340" y="4214191"/>
            <a:ext cx="2150660" cy="23638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3494" y="4010931"/>
            <a:ext cx="8871131" cy="116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06383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Temperature detect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6383C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Open Sans" panose="020B0606030504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Open Sans" panose="020B0606030504020204" pitchFamily="34" charset="0"/>
              </a:rPr>
              <a:t>Detect electronics vibration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841" y="1206401"/>
            <a:ext cx="4525699" cy="1552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937" y="2862328"/>
            <a:ext cx="5037045" cy="16934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0879" y="1288349"/>
            <a:ext cx="2827486" cy="13336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9240" y="4770504"/>
            <a:ext cx="5422100" cy="12688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5" name="图形 1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495" y="5791709"/>
            <a:ext cx="1153281" cy="786328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041340" y="4214191"/>
            <a:ext cx="2150660" cy="236384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954287B-A55D-4E2E-A541-8E200EF39658}"/>
              </a:ext>
            </a:extLst>
          </p:cNvPr>
          <p:cNvSpPr txBox="1"/>
          <p:nvPr/>
        </p:nvSpPr>
        <p:spPr>
          <a:xfrm>
            <a:off x="2268029" y="2755138"/>
            <a:ext cx="7655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rgbClr val="2F2E4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Thanks for your patients!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srgbClr val="2F2E4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75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: 形状 36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0898" y="1250463"/>
            <a:ext cx="192860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spc="300" dirty="0">
                <a:solidFill>
                  <a:srgbClr val="2F2E4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  <a:endParaRPr lang="en-US" altLang="zh-CN" sz="4800" spc="300" dirty="0">
              <a:solidFill>
                <a:srgbClr val="2F2E4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krobat" panose="00000800000000000000" pitchFamily="50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" panose="00000800000000000000" pitchFamily="50" charset="0"/>
                <a:ea typeface="思源黑体 CN Bold" panose="020B0800000000000000" pitchFamily="34" charset="-122"/>
                <a:cs typeface="+mn-cs"/>
              </a:rPr>
              <a:t>CATALOGUE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ED6C00"/>
              </a:solidFill>
              <a:effectLst/>
              <a:uLnTx/>
              <a:uFillTx/>
              <a:latin typeface="Akrobat" panose="00000800000000000000" pitchFamily="50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112826" y="2859101"/>
            <a:ext cx="538481" cy="646099"/>
            <a:chOff x="6112826" y="2859101"/>
            <a:chExt cx="538481" cy="646099"/>
          </a:xfrm>
        </p:grpSpPr>
        <p:sp>
          <p:nvSpPr>
            <p:cNvPr id="47" name="文本框 46"/>
            <p:cNvSpPr txBox="1"/>
            <p:nvPr/>
          </p:nvSpPr>
          <p:spPr>
            <a:xfrm>
              <a:off x="6242883" y="2859101"/>
              <a:ext cx="235302" cy="646099"/>
            </a:xfrm>
            <a:custGeom>
              <a:avLst/>
              <a:gdLst>
                <a:gd name="connsiteX0" fmla="*/ 148753 w 235302"/>
                <a:gd name="connsiteY0" fmla="*/ 0 h 646099"/>
                <a:gd name="connsiteX1" fmla="*/ 235302 w 235302"/>
                <a:gd name="connsiteY1" fmla="*/ 0 h 646099"/>
                <a:gd name="connsiteX2" fmla="*/ 235302 w 235302"/>
                <a:gd name="connsiteY2" fmla="*/ 126082 h 646099"/>
                <a:gd name="connsiteX3" fmla="*/ 235302 w 235302"/>
                <a:gd name="connsiteY3" fmla="*/ 627636 h 646099"/>
                <a:gd name="connsiteX4" fmla="*/ 193444 w 235302"/>
                <a:gd name="connsiteY4" fmla="*/ 640629 h 646099"/>
                <a:gd name="connsiteX5" fmla="*/ 139183 w 235302"/>
                <a:gd name="connsiteY5" fmla="*/ 646099 h 646099"/>
                <a:gd name="connsiteX6" fmla="*/ 97841 w 235302"/>
                <a:gd name="connsiteY6" fmla="*/ 641931 h 646099"/>
                <a:gd name="connsiteX7" fmla="*/ 97841 w 235302"/>
                <a:gd name="connsiteY7" fmla="*/ 184440 h 646099"/>
                <a:gd name="connsiteX8" fmla="*/ 0 w 235302"/>
                <a:gd name="connsiteY8" fmla="*/ 240485 h 646099"/>
                <a:gd name="connsiteX9" fmla="*/ 0 w 235302"/>
                <a:gd name="connsiteY9" fmla="*/ 147439 h 646099"/>
                <a:gd name="connsiteX10" fmla="*/ 0 w 235302"/>
                <a:gd name="connsiteY10" fmla="*/ 91712 h 64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302" h="646099">
                  <a:moveTo>
                    <a:pt x="148753" y="0"/>
                  </a:moveTo>
                  <a:lnTo>
                    <a:pt x="235302" y="0"/>
                  </a:lnTo>
                  <a:lnTo>
                    <a:pt x="235302" y="126082"/>
                  </a:lnTo>
                  <a:lnTo>
                    <a:pt x="235302" y="627636"/>
                  </a:lnTo>
                  <a:lnTo>
                    <a:pt x="193444" y="640629"/>
                  </a:lnTo>
                  <a:cubicBezTo>
                    <a:pt x="175917" y="644215"/>
                    <a:pt x="157770" y="646099"/>
                    <a:pt x="139183" y="646099"/>
                  </a:cubicBezTo>
                  <a:lnTo>
                    <a:pt x="97841" y="641931"/>
                  </a:lnTo>
                  <a:lnTo>
                    <a:pt x="97841" y="184440"/>
                  </a:lnTo>
                  <a:lnTo>
                    <a:pt x="0" y="240485"/>
                  </a:lnTo>
                  <a:lnTo>
                    <a:pt x="0" y="147439"/>
                  </a:lnTo>
                  <a:lnTo>
                    <a:pt x="0" y="91712"/>
                  </a:lnTo>
                  <a:close/>
                </a:path>
              </a:pathLst>
            </a:custGeom>
            <a:solidFill>
              <a:srgbClr val="ED6C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478186" y="2985183"/>
              <a:ext cx="173121" cy="501554"/>
            </a:xfrm>
            <a:custGeom>
              <a:avLst/>
              <a:gdLst/>
              <a:ahLst/>
              <a:cxnLst/>
              <a:rect l="l" t="t" r="r" b="b"/>
              <a:pathLst>
                <a:path w="173121" h="501554">
                  <a:moveTo>
                    <a:pt x="0" y="0"/>
                  </a:moveTo>
                  <a:lnTo>
                    <a:pt x="8681" y="2695"/>
                  </a:lnTo>
                  <a:cubicBezTo>
                    <a:pt x="105315" y="43568"/>
                    <a:pt x="173121" y="139254"/>
                    <a:pt x="173121" y="250777"/>
                  </a:cubicBezTo>
                  <a:cubicBezTo>
                    <a:pt x="173121" y="362300"/>
                    <a:pt x="105315" y="457986"/>
                    <a:pt x="8681" y="498859"/>
                  </a:cubicBezTo>
                  <a:lnTo>
                    <a:pt x="0" y="501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4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112826" y="3006540"/>
              <a:ext cx="227898" cy="494492"/>
            </a:xfrm>
            <a:custGeom>
              <a:avLst/>
              <a:gdLst/>
              <a:ahLst/>
              <a:cxnLst/>
              <a:rect l="l" t="t" r="r" b="b"/>
              <a:pathLst>
                <a:path w="227898" h="494492">
                  <a:moveTo>
                    <a:pt x="130057" y="0"/>
                  </a:moveTo>
                  <a:lnTo>
                    <a:pt x="130057" y="93046"/>
                  </a:lnTo>
                  <a:lnTo>
                    <a:pt x="227898" y="37001"/>
                  </a:lnTo>
                  <a:lnTo>
                    <a:pt x="227898" y="494492"/>
                  </a:lnTo>
                  <a:lnTo>
                    <a:pt x="214979" y="493190"/>
                  </a:lnTo>
                  <a:cubicBezTo>
                    <a:pt x="92290" y="468084"/>
                    <a:pt x="0" y="359530"/>
                    <a:pt x="0" y="229420"/>
                  </a:cubicBezTo>
                  <a:cubicBezTo>
                    <a:pt x="0" y="136484"/>
                    <a:pt x="47087" y="54546"/>
                    <a:pt x="118705" y="6162"/>
                  </a:cubicBezTo>
                  <a:lnTo>
                    <a:pt x="130057" y="0"/>
                  </a:lnTo>
                  <a:close/>
                </a:path>
              </a:pathLst>
            </a:custGeom>
            <a:solidFill>
              <a:srgbClr val="003F4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884431" y="2850681"/>
            <a:ext cx="538480" cy="654519"/>
            <a:chOff x="8367622" y="2850681"/>
            <a:chExt cx="538480" cy="654519"/>
          </a:xfrm>
        </p:grpSpPr>
        <p:sp>
          <p:nvSpPr>
            <p:cNvPr id="49" name="文本框 48"/>
            <p:cNvSpPr txBox="1"/>
            <p:nvPr/>
          </p:nvSpPr>
          <p:spPr>
            <a:xfrm>
              <a:off x="8438107" y="2850681"/>
              <a:ext cx="385121" cy="654519"/>
            </a:xfrm>
            <a:custGeom>
              <a:avLst/>
              <a:gdLst>
                <a:gd name="connsiteX0" fmla="*/ 189499 w 385121"/>
                <a:gd name="connsiteY0" fmla="*/ 0 h 654519"/>
                <a:gd name="connsiteX1" fmla="*/ 300458 w 385121"/>
                <a:gd name="connsiteY1" fmla="*/ 28135 h 654519"/>
                <a:gd name="connsiteX2" fmla="*/ 364525 w 385121"/>
                <a:gd name="connsiteY2" fmla="*/ 97464 h 654519"/>
                <a:gd name="connsiteX3" fmla="*/ 385121 w 385121"/>
                <a:gd name="connsiteY3" fmla="*/ 185377 h 654519"/>
                <a:gd name="connsiteX4" fmla="*/ 383694 w 385121"/>
                <a:gd name="connsiteY4" fmla="*/ 194218 h 654519"/>
                <a:gd name="connsiteX5" fmla="*/ 383150 w 385121"/>
                <a:gd name="connsiteY5" fmla="*/ 193770 h 654519"/>
                <a:gd name="connsiteX6" fmla="*/ 374522 w 385121"/>
                <a:gd name="connsiteY6" fmla="*/ 247224 h 654519"/>
                <a:gd name="connsiteX7" fmla="*/ 346582 w 385121"/>
                <a:gd name="connsiteY7" fmla="*/ 307709 h 654519"/>
                <a:gd name="connsiteX8" fmla="*/ 261800 w 385121"/>
                <a:gd name="connsiteY8" fmla="*/ 415404 h 654519"/>
                <a:gd name="connsiteX9" fmla="*/ 177017 w 385121"/>
                <a:gd name="connsiteY9" fmla="*/ 509147 h 654519"/>
                <a:gd name="connsiteX10" fmla="*/ 138479 w 385121"/>
                <a:gd name="connsiteY10" fmla="*/ 593427 h 654519"/>
                <a:gd name="connsiteX11" fmla="*/ 367602 w 385121"/>
                <a:gd name="connsiteY11" fmla="*/ 593427 h 654519"/>
                <a:gd name="connsiteX12" fmla="*/ 349289 w 385121"/>
                <a:gd name="connsiteY12" fmla="*/ 608537 h 654519"/>
                <a:gd name="connsiteX13" fmla="*/ 198754 w 385121"/>
                <a:gd name="connsiteY13" fmla="*/ 654519 h 654519"/>
                <a:gd name="connsiteX14" fmla="*/ 8373 w 385121"/>
                <a:gd name="connsiteY14" fmla="*/ 575660 h 654519"/>
                <a:gd name="connsiteX15" fmla="*/ 2247 w 385121"/>
                <a:gd name="connsiteY15" fmla="*/ 568235 h 654519"/>
                <a:gd name="connsiteX16" fmla="*/ 3813 w 385121"/>
                <a:gd name="connsiteY16" fmla="*/ 556891 h 654519"/>
                <a:gd name="connsiteX17" fmla="*/ 32676 w 385121"/>
                <a:gd name="connsiteY17" fmla="*/ 487588 h 654519"/>
                <a:gd name="connsiteX18" fmla="*/ 120262 w 385121"/>
                <a:gd name="connsiteY18" fmla="*/ 372326 h 654519"/>
                <a:gd name="connsiteX19" fmla="*/ 207847 w 385121"/>
                <a:gd name="connsiteY19" fmla="*/ 277124 h 654519"/>
                <a:gd name="connsiteX20" fmla="*/ 247658 w 385121"/>
                <a:gd name="connsiteY20" fmla="*/ 188703 h 654519"/>
                <a:gd name="connsiteX21" fmla="*/ 234522 w 385121"/>
                <a:gd name="connsiteY21" fmla="*/ 146141 h 654519"/>
                <a:gd name="connsiteX22" fmla="*/ 191543 w 385121"/>
                <a:gd name="connsiteY22" fmla="*/ 126517 h 654519"/>
                <a:gd name="connsiteX23" fmla="*/ 147926 w 385121"/>
                <a:gd name="connsiteY23" fmla="*/ 145759 h 654519"/>
                <a:gd name="connsiteX24" fmla="*/ 130326 w 385121"/>
                <a:gd name="connsiteY24" fmla="*/ 200937 h 654519"/>
                <a:gd name="connsiteX25" fmla="*/ 6535 w 385121"/>
                <a:gd name="connsiteY25" fmla="*/ 200937 h 654519"/>
                <a:gd name="connsiteX26" fmla="*/ 3391 w 385121"/>
                <a:gd name="connsiteY26" fmla="*/ 204747 h 654519"/>
                <a:gd name="connsiteX27" fmla="*/ 0 w 385121"/>
                <a:gd name="connsiteY27" fmla="*/ 204747 h 654519"/>
                <a:gd name="connsiteX28" fmla="*/ 53851 w 385121"/>
                <a:gd name="connsiteY28" fmla="*/ 51557 h 654519"/>
                <a:gd name="connsiteX29" fmla="*/ 189499 w 385121"/>
                <a:gd name="connsiteY29" fmla="*/ 0 h 65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121" h="654519">
                  <a:moveTo>
                    <a:pt x="189499" y="0"/>
                  </a:moveTo>
                  <a:cubicBezTo>
                    <a:pt x="234586" y="628"/>
                    <a:pt x="271572" y="10007"/>
                    <a:pt x="300458" y="28135"/>
                  </a:cubicBezTo>
                  <a:cubicBezTo>
                    <a:pt x="329344" y="46263"/>
                    <a:pt x="350700" y="69373"/>
                    <a:pt x="364525" y="97464"/>
                  </a:cubicBezTo>
                  <a:cubicBezTo>
                    <a:pt x="378351" y="125555"/>
                    <a:pt x="385216" y="154860"/>
                    <a:pt x="385121" y="185377"/>
                  </a:cubicBezTo>
                  <a:lnTo>
                    <a:pt x="383694" y="194218"/>
                  </a:lnTo>
                  <a:lnTo>
                    <a:pt x="383150" y="193770"/>
                  </a:lnTo>
                  <a:lnTo>
                    <a:pt x="374522" y="247224"/>
                  </a:lnTo>
                  <a:cubicBezTo>
                    <a:pt x="368099" y="268248"/>
                    <a:pt x="358785" y="288409"/>
                    <a:pt x="346582" y="307709"/>
                  </a:cubicBezTo>
                  <a:cubicBezTo>
                    <a:pt x="322175" y="346307"/>
                    <a:pt x="293914" y="382206"/>
                    <a:pt x="261800" y="415404"/>
                  </a:cubicBezTo>
                  <a:cubicBezTo>
                    <a:pt x="229685" y="448603"/>
                    <a:pt x="201424" y="479850"/>
                    <a:pt x="177017" y="509147"/>
                  </a:cubicBezTo>
                  <a:cubicBezTo>
                    <a:pt x="152610" y="538443"/>
                    <a:pt x="139764" y="566536"/>
                    <a:pt x="138479" y="593427"/>
                  </a:cubicBezTo>
                  <a:lnTo>
                    <a:pt x="367602" y="593427"/>
                  </a:lnTo>
                  <a:lnTo>
                    <a:pt x="349289" y="608537"/>
                  </a:lnTo>
                  <a:cubicBezTo>
                    <a:pt x="306318" y="637568"/>
                    <a:pt x="254515" y="654519"/>
                    <a:pt x="198754" y="654519"/>
                  </a:cubicBezTo>
                  <a:cubicBezTo>
                    <a:pt x="124405" y="654519"/>
                    <a:pt x="57095" y="624383"/>
                    <a:pt x="8373" y="575660"/>
                  </a:cubicBezTo>
                  <a:lnTo>
                    <a:pt x="2247" y="568235"/>
                  </a:lnTo>
                  <a:lnTo>
                    <a:pt x="3813" y="556891"/>
                  </a:lnTo>
                  <a:cubicBezTo>
                    <a:pt x="10448" y="532124"/>
                    <a:pt x="20069" y="509023"/>
                    <a:pt x="32676" y="487588"/>
                  </a:cubicBezTo>
                  <a:cubicBezTo>
                    <a:pt x="57890" y="444717"/>
                    <a:pt x="87085" y="406296"/>
                    <a:pt x="120262" y="372326"/>
                  </a:cubicBezTo>
                  <a:cubicBezTo>
                    <a:pt x="153438" y="338355"/>
                    <a:pt x="182633" y="306621"/>
                    <a:pt x="207847" y="277124"/>
                  </a:cubicBezTo>
                  <a:cubicBezTo>
                    <a:pt x="233061" y="247627"/>
                    <a:pt x="246331" y="218153"/>
                    <a:pt x="247658" y="188703"/>
                  </a:cubicBezTo>
                  <a:cubicBezTo>
                    <a:pt x="247807" y="172732"/>
                    <a:pt x="243428" y="158544"/>
                    <a:pt x="234522" y="146141"/>
                  </a:cubicBezTo>
                  <a:cubicBezTo>
                    <a:pt x="225616" y="133738"/>
                    <a:pt x="211289" y="127197"/>
                    <a:pt x="191543" y="126517"/>
                  </a:cubicBezTo>
                  <a:cubicBezTo>
                    <a:pt x="173050" y="126623"/>
                    <a:pt x="158511" y="133037"/>
                    <a:pt x="147926" y="145759"/>
                  </a:cubicBezTo>
                  <a:cubicBezTo>
                    <a:pt x="137340" y="158481"/>
                    <a:pt x="131474" y="176873"/>
                    <a:pt x="130326" y="200937"/>
                  </a:cubicBezTo>
                  <a:lnTo>
                    <a:pt x="6535" y="200937"/>
                  </a:lnTo>
                  <a:lnTo>
                    <a:pt x="3391" y="204747"/>
                  </a:lnTo>
                  <a:lnTo>
                    <a:pt x="0" y="204747"/>
                  </a:lnTo>
                  <a:cubicBezTo>
                    <a:pt x="3370" y="136930"/>
                    <a:pt x="21321" y="85867"/>
                    <a:pt x="53851" y="51557"/>
                  </a:cubicBezTo>
                  <a:cubicBezTo>
                    <a:pt x="86381" y="17248"/>
                    <a:pt x="131597" y="62"/>
                    <a:pt x="189499" y="0"/>
                  </a:cubicBezTo>
                  <a:close/>
                </a:path>
              </a:pathLst>
            </a:custGeom>
            <a:solidFill>
              <a:srgbClr val="ED6C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367622" y="2977198"/>
              <a:ext cx="318147" cy="441718"/>
            </a:xfrm>
            <a:custGeom>
              <a:avLst/>
              <a:gdLst/>
              <a:ahLst/>
              <a:cxnLst/>
              <a:rect l="l" t="t" r="r" b="b"/>
              <a:pathLst>
                <a:path w="318147" h="441718">
                  <a:moveTo>
                    <a:pt x="262029" y="0"/>
                  </a:moveTo>
                  <a:cubicBezTo>
                    <a:pt x="281775" y="680"/>
                    <a:pt x="296102" y="7221"/>
                    <a:pt x="305008" y="19624"/>
                  </a:cubicBezTo>
                  <a:cubicBezTo>
                    <a:pt x="313914" y="32027"/>
                    <a:pt x="318293" y="46215"/>
                    <a:pt x="318144" y="62186"/>
                  </a:cubicBezTo>
                  <a:cubicBezTo>
                    <a:pt x="316817" y="91636"/>
                    <a:pt x="303547" y="121110"/>
                    <a:pt x="278333" y="150607"/>
                  </a:cubicBezTo>
                  <a:cubicBezTo>
                    <a:pt x="253119" y="180104"/>
                    <a:pt x="223924" y="211838"/>
                    <a:pt x="190748" y="245809"/>
                  </a:cubicBezTo>
                  <a:cubicBezTo>
                    <a:pt x="157571" y="279779"/>
                    <a:pt x="128376" y="318200"/>
                    <a:pt x="103162" y="361071"/>
                  </a:cubicBezTo>
                  <a:cubicBezTo>
                    <a:pt x="90555" y="382506"/>
                    <a:pt x="80934" y="405607"/>
                    <a:pt x="74299" y="430374"/>
                  </a:cubicBezTo>
                  <a:lnTo>
                    <a:pt x="72733" y="441718"/>
                  </a:lnTo>
                  <a:lnTo>
                    <a:pt x="45982" y="409297"/>
                  </a:lnTo>
                  <a:cubicBezTo>
                    <a:pt x="16952" y="366325"/>
                    <a:pt x="0" y="314523"/>
                    <a:pt x="0" y="258762"/>
                  </a:cubicBezTo>
                  <a:cubicBezTo>
                    <a:pt x="0" y="203000"/>
                    <a:pt x="16952" y="151198"/>
                    <a:pt x="45982" y="108227"/>
                  </a:cubicBezTo>
                  <a:lnTo>
                    <a:pt x="73876" y="74420"/>
                  </a:lnTo>
                  <a:lnTo>
                    <a:pt x="200812" y="74420"/>
                  </a:lnTo>
                  <a:cubicBezTo>
                    <a:pt x="201960" y="50356"/>
                    <a:pt x="207826" y="31964"/>
                    <a:pt x="218412" y="19242"/>
                  </a:cubicBezTo>
                  <a:cubicBezTo>
                    <a:pt x="228997" y="6520"/>
                    <a:pt x="243536" y="106"/>
                    <a:pt x="262029" y="0"/>
                  </a:cubicBezTo>
                  <a:close/>
                </a:path>
              </a:pathLst>
            </a:custGeom>
            <a:solidFill>
              <a:srgbClr val="003F4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576587" y="3041089"/>
              <a:ext cx="329515" cy="403019"/>
            </a:xfrm>
            <a:custGeom>
              <a:avLst/>
              <a:gdLst/>
              <a:ahLst/>
              <a:cxnLst/>
              <a:rect l="l" t="t" r="r" b="b"/>
              <a:pathLst>
                <a:path w="329515" h="403019">
                  <a:moveTo>
                    <a:pt x="245214" y="0"/>
                  </a:moveTo>
                  <a:lnTo>
                    <a:pt x="250656" y="4490"/>
                  </a:lnTo>
                  <a:cubicBezTo>
                    <a:pt x="299379" y="53212"/>
                    <a:pt x="329515" y="120522"/>
                    <a:pt x="329515" y="194871"/>
                  </a:cubicBezTo>
                  <a:cubicBezTo>
                    <a:pt x="329515" y="269219"/>
                    <a:pt x="299379" y="336529"/>
                    <a:pt x="250656" y="385252"/>
                  </a:cubicBezTo>
                  <a:lnTo>
                    <a:pt x="229123" y="403019"/>
                  </a:lnTo>
                  <a:lnTo>
                    <a:pt x="0" y="403019"/>
                  </a:lnTo>
                  <a:cubicBezTo>
                    <a:pt x="1285" y="376128"/>
                    <a:pt x="14131" y="348035"/>
                    <a:pt x="38538" y="318739"/>
                  </a:cubicBezTo>
                  <a:cubicBezTo>
                    <a:pt x="62945" y="289442"/>
                    <a:pt x="91206" y="258195"/>
                    <a:pt x="123321" y="224996"/>
                  </a:cubicBezTo>
                  <a:cubicBezTo>
                    <a:pt x="155435" y="191798"/>
                    <a:pt x="183696" y="155899"/>
                    <a:pt x="208103" y="117301"/>
                  </a:cubicBezTo>
                  <a:cubicBezTo>
                    <a:pt x="220306" y="98001"/>
                    <a:pt x="229620" y="77840"/>
                    <a:pt x="236043" y="56816"/>
                  </a:cubicBezTo>
                  <a:lnTo>
                    <a:pt x="245214" y="0"/>
                  </a:lnTo>
                  <a:close/>
                </a:path>
              </a:pathLst>
            </a:custGeom>
            <a:solidFill>
              <a:srgbClr val="003F4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12826" y="4327569"/>
            <a:ext cx="538481" cy="642289"/>
            <a:chOff x="6112826" y="4421152"/>
            <a:chExt cx="538481" cy="642289"/>
          </a:xfrm>
        </p:grpSpPr>
        <p:sp>
          <p:nvSpPr>
            <p:cNvPr id="52" name="文本框 51"/>
            <p:cNvSpPr txBox="1"/>
            <p:nvPr/>
          </p:nvSpPr>
          <p:spPr>
            <a:xfrm>
              <a:off x="6163946" y="4421152"/>
              <a:ext cx="396332" cy="642289"/>
            </a:xfrm>
            <a:custGeom>
              <a:avLst/>
              <a:gdLst>
                <a:gd name="connsiteX0" fmla="*/ 24438 w 396332"/>
                <a:gd name="connsiteY0" fmla="*/ 0 h 642289"/>
                <a:gd name="connsiteX1" fmla="*/ 381059 w 396332"/>
                <a:gd name="connsiteY1" fmla="*/ 0 h 642289"/>
                <a:gd name="connsiteX2" fmla="*/ 381059 w 396332"/>
                <a:gd name="connsiteY2" fmla="*/ 90615 h 642289"/>
                <a:gd name="connsiteX3" fmla="*/ 349088 w 396332"/>
                <a:gd name="connsiteY3" fmla="*/ 142981 h 642289"/>
                <a:gd name="connsiteX4" fmla="*/ 347340 w 396332"/>
                <a:gd name="connsiteY4" fmla="*/ 142033 h 642289"/>
                <a:gd name="connsiteX5" fmla="*/ 269052 w 396332"/>
                <a:gd name="connsiteY5" fmla="*/ 270261 h 642289"/>
                <a:gd name="connsiteX6" fmla="*/ 362475 w 396332"/>
                <a:gd name="connsiteY6" fmla="*/ 332958 h 642289"/>
                <a:gd name="connsiteX7" fmla="*/ 396332 w 396332"/>
                <a:gd name="connsiteY7" fmla="*/ 450705 h 642289"/>
                <a:gd name="connsiteX8" fmla="*/ 396332 w 396332"/>
                <a:gd name="connsiteY8" fmla="*/ 494542 h 642289"/>
                <a:gd name="connsiteX9" fmla="*/ 386771 w 396332"/>
                <a:gd name="connsiteY9" fmla="*/ 581359 h 642289"/>
                <a:gd name="connsiteX10" fmla="*/ 368654 w 396332"/>
                <a:gd name="connsiteY10" fmla="*/ 596307 h 642289"/>
                <a:gd name="connsiteX11" fmla="*/ 218119 w 396332"/>
                <a:gd name="connsiteY11" fmla="*/ 642289 h 642289"/>
                <a:gd name="connsiteX12" fmla="*/ 27738 w 396332"/>
                <a:gd name="connsiteY12" fmla="*/ 563430 h 642289"/>
                <a:gd name="connsiteX13" fmla="*/ 3869 w 396332"/>
                <a:gd name="connsiteY13" fmla="*/ 534502 h 642289"/>
                <a:gd name="connsiteX14" fmla="*/ 0 w 396332"/>
                <a:gd name="connsiteY14" fmla="*/ 512892 h 642289"/>
                <a:gd name="connsiteX15" fmla="*/ 136442 w 396332"/>
                <a:gd name="connsiteY15" fmla="*/ 512892 h 642289"/>
                <a:gd name="connsiteX16" fmla="*/ 152893 w 396332"/>
                <a:gd name="connsiteY16" fmla="*/ 568452 h 642289"/>
                <a:gd name="connsiteX17" fmla="*/ 197657 w 396332"/>
                <a:gd name="connsiteY17" fmla="*/ 587312 h 642289"/>
                <a:gd name="connsiteX18" fmla="*/ 246118 w 396332"/>
                <a:gd name="connsiteY18" fmla="*/ 564247 h 642289"/>
                <a:gd name="connsiteX19" fmla="*/ 257851 w 396332"/>
                <a:gd name="connsiteY19" fmla="*/ 491483 h 642289"/>
                <a:gd name="connsiteX20" fmla="*/ 257851 w 396332"/>
                <a:gd name="connsiteY20" fmla="*/ 455802 h 642289"/>
                <a:gd name="connsiteX21" fmla="*/ 239614 w 396332"/>
                <a:gd name="connsiteY21" fmla="*/ 387881 h 642289"/>
                <a:gd name="connsiteX22" fmla="*/ 185414 w 396332"/>
                <a:gd name="connsiteY22" fmla="*/ 371187 h 642289"/>
                <a:gd name="connsiteX23" fmla="*/ 118114 w 396332"/>
                <a:gd name="connsiteY23" fmla="*/ 371187 h 642289"/>
                <a:gd name="connsiteX24" fmla="*/ 118114 w 396332"/>
                <a:gd name="connsiteY24" fmla="*/ 281475 h 642289"/>
                <a:gd name="connsiteX25" fmla="*/ 215001 w 396332"/>
                <a:gd name="connsiteY25" fmla="*/ 121422 h 642289"/>
                <a:gd name="connsiteX26" fmla="*/ 137014 w 396332"/>
                <a:gd name="connsiteY26" fmla="*/ 121422 h 642289"/>
                <a:gd name="connsiteX27" fmla="*/ 124740 w 396332"/>
                <a:gd name="connsiteY27" fmla="*/ 125232 h 642289"/>
                <a:gd name="connsiteX28" fmla="*/ 24438 w 396332"/>
                <a:gd name="connsiteY28" fmla="*/ 125232 h 64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6332" h="642289">
                  <a:moveTo>
                    <a:pt x="24438" y="0"/>
                  </a:moveTo>
                  <a:lnTo>
                    <a:pt x="381059" y="0"/>
                  </a:lnTo>
                  <a:lnTo>
                    <a:pt x="381059" y="90615"/>
                  </a:lnTo>
                  <a:lnTo>
                    <a:pt x="349088" y="142981"/>
                  </a:lnTo>
                  <a:lnTo>
                    <a:pt x="347340" y="142033"/>
                  </a:lnTo>
                  <a:lnTo>
                    <a:pt x="269052" y="270261"/>
                  </a:lnTo>
                  <a:cubicBezTo>
                    <a:pt x="309103" y="277780"/>
                    <a:pt x="340244" y="298679"/>
                    <a:pt x="362475" y="332958"/>
                  </a:cubicBezTo>
                  <a:cubicBezTo>
                    <a:pt x="384707" y="367237"/>
                    <a:pt x="395992" y="406486"/>
                    <a:pt x="396332" y="450705"/>
                  </a:cubicBezTo>
                  <a:lnTo>
                    <a:pt x="396332" y="494542"/>
                  </a:lnTo>
                  <a:lnTo>
                    <a:pt x="386771" y="581359"/>
                  </a:lnTo>
                  <a:lnTo>
                    <a:pt x="368654" y="596307"/>
                  </a:lnTo>
                  <a:cubicBezTo>
                    <a:pt x="325682" y="625338"/>
                    <a:pt x="273880" y="642289"/>
                    <a:pt x="218119" y="642289"/>
                  </a:cubicBezTo>
                  <a:cubicBezTo>
                    <a:pt x="143770" y="642289"/>
                    <a:pt x="76460" y="612153"/>
                    <a:pt x="27738" y="563430"/>
                  </a:cubicBezTo>
                  <a:lnTo>
                    <a:pt x="3869" y="534502"/>
                  </a:lnTo>
                  <a:lnTo>
                    <a:pt x="0" y="512892"/>
                  </a:lnTo>
                  <a:lnTo>
                    <a:pt x="136442" y="512892"/>
                  </a:lnTo>
                  <a:cubicBezTo>
                    <a:pt x="138164" y="537401"/>
                    <a:pt x="143647" y="555921"/>
                    <a:pt x="152893" y="568452"/>
                  </a:cubicBezTo>
                  <a:cubicBezTo>
                    <a:pt x="162139" y="580983"/>
                    <a:pt x="177061" y="587269"/>
                    <a:pt x="197657" y="587312"/>
                  </a:cubicBezTo>
                  <a:cubicBezTo>
                    <a:pt x="221590" y="587461"/>
                    <a:pt x="237744" y="579772"/>
                    <a:pt x="246118" y="564247"/>
                  </a:cubicBezTo>
                  <a:cubicBezTo>
                    <a:pt x="254493" y="548721"/>
                    <a:pt x="258404" y="524467"/>
                    <a:pt x="257851" y="491483"/>
                  </a:cubicBezTo>
                  <a:lnTo>
                    <a:pt x="257851" y="455802"/>
                  </a:lnTo>
                  <a:cubicBezTo>
                    <a:pt x="257830" y="422394"/>
                    <a:pt x="251751" y="399753"/>
                    <a:pt x="239614" y="387881"/>
                  </a:cubicBezTo>
                  <a:cubicBezTo>
                    <a:pt x="227478" y="376009"/>
                    <a:pt x="209411" y="370444"/>
                    <a:pt x="185414" y="371187"/>
                  </a:cubicBezTo>
                  <a:lnTo>
                    <a:pt x="118114" y="371187"/>
                  </a:lnTo>
                  <a:lnTo>
                    <a:pt x="118114" y="281475"/>
                  </a:lnTo>
                  <a:lnTo>
                    <a:pt x="215001" y="121422"/>
                  </a:lnTo>
                  <a:lnTo>
                    <a:pt x="137014" y="121422"/>
                  </a:lnTo>
                  <a:lnTo>
                    <a:pt x="124740" y="125232"/>
                  </a:lnTo>
                  <a:lnTo>
                    <a:pt x="24438" y="125232"/>
                  </a:lnTo>
                  <a:close/>
                </a:path>
              </a:pathLst>
            </a:custGeom>
            <a:solidFill>
              <a:srgbClr val="ED6C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112826" y="4542574"/>
              <a:ext cx="309024" cy="465892"/>
            </a:xfrm>
            <a:custGeom>
              <a:avLst/>
              <a:gdLst/>
              <a:ahLst/>
              <a:cxnLst/>
              <a:rect l="l" t="t" r="r" b="b"/>
              <a:pathLst>
                <a:path w="309024" h="465892">
                  <a:moveTo>
                    <a:pt x="175860" y="0"/>
                  </a:moveTo>
                  <a:lnTo>
                    <a:pt x="266122" y="0"/>
                  </a:lnTo>
                  <a:lnTo>
                    <a:pt x="169235" y="160053"/>
                  </a:lnTo>
                  <a:lnTo>
                    <a:pt x="169235" y="249765"/>
                  </a:lnTo>
                  <a:lnTo>
                    <a:pt x="236535" y="249765"/>
                  </a:lnTo>
                  <a:cubicBezTo>
                    <a:pt x="260532" y="249022"/>
                    <a:pt x="278599" y="254587"/>
                    <a:pt x="290735" y="266459"/>
                  </a:cubicBezTo>
                  <a:cubicBezTo>
                    <a:pt x="302872" y="278331"/>
                    <a:pt x="308951" y="300972"/>
                    <a:pt x="308972" y="334380"/>
                  </a:cubicBezTo>
                  <a:lnTo>
                    <a:pt x="308972" y="370061"/>
                  </a:lnTo>
                  <a:cubicBezTo>
                    <a:pt x="309525" y="403045"/>
                    <a:pt x="305614" y="427299"/>
                    <a:pt x="297239" y="442825"/>
                  </a:cubicBezTo>
                  <a:cubicBezTo>
                    <a:pt x="288865" y="458350"/>
                    <a:pt x="272711" y="466039"/>
                    <a:pt x="248778" y="465890"/>
                  </a:cubicBezTo>
                  <a:cubicBezTo>
                    <a:pt x="228182" y="465847"/>
                    <a:pt x="213260" y="459561"/>
                    <a:pt x="204014" y="447030"/>
                  </a:cubicBezTo>
                  <a:cubicBezTo>
                    <a:pt x="194768" y="434499"/>
                    <a:pt x="189285" y="415979"/>
                    <a:pt x="187563" y="391470"/>
                  </a:cubicBezTo>
                  <a:lnTo>
                    <a:pt x="51121" y="391470"/>
                  </a:lnTo>
                  <a:lnTo>
                    <a:pt x="54990" y="413080"/>
                  </a:lnTo>
                  <a:lnTo>
                    <a:pt x="45982" y="402162"/>
                  </a:lnTo>
                  <a:cubicBezTo>
                    <a:pt x="16951" y="359191"/>
                    <a:pt x="0" y="307389"/>
                    <a:pt x="0" y="251627"/>
                  </a:cubicBezTo>
                  <a:cubicBezTo>
                    <a:pt x="0" y="140104"/>
                    <a:pt x="67805" y="44418"/>
                    <a:pt x="164440" y="3545"/>
                  </a:cubicBezTo>
                  <a:lnTo>
                    <a:pt x="175860" y="0"/>
                  </a:lnTo>
                  <a:close/>
                </a:path>
              </a:pathLst>
            </a:custGeom>
            <a:solidFill>
              <a:srgbClr val="003F4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33000" y="4560323"/>
              <a:ext cx="218307" cy="442188"/>
            </a:xfrm>
            <a:custGeom>
              <a:avLst/>
              <a:gdLst/>
              <a:ahLst/>
              <a:cxnLst/>
              <a:rect l="l" t="t" r="r" b="b"/>
              <a:pathLst>
                <a:path w="218307" h="442188">
                  <a:moveTo>
                    <a:pt x="80035" y="0"/>
                  </a:moveTo>
                  <a:lnTo>
                    <a:pt x="99602" y="10620"/>
                  </a:lnTo>
                  <a:cubicBezTo>
                    <a:pt x="171220" y="59005"/>
                    <a:pt x="218307" y="140943"/>
                    <a:pt x="218307" y="233878"/>
                  </a:cubicBezTo>
                  <a:cubicBezTo>
                    <a:pt x="218307" y="308227"/>
                    <a:pt x="188171" y="375537"/>
                    <a:pt x="139448" y="424259"/>
                  </a:cubicBezTo>
                  <a:lnTo>
                    <a:pt x="117719" y="442188"/>
                  </a:lnTo>
                  <a:lnTo>
                    <a:pt x="127280" y="355371"/>
                  </a:lnTo>
                  <a:lnTo>
                    <a:pt x="127280" y="311534"/>
                  </a:lnTo>
                  <a:cubicBezTo>
                    <a:pt x="126940" y="267315"/>
                    <a:pt x="115655" y="228066"/>
                    <a:pt x="93423" y="193787"/>
                  </a:cubicBezTo>
                  <a:cubicBezTo>
                    <a:pt x="71192" y="159508"/>
                    <a:pt x="40051" y="138609"/>
                    <a:pt x="0" y="131090"/>
                  </a:cubicBezTo>
                  <a:lnTo>
                    <a:pt x="80035" y="0"/>
                  </a:lnTo>
                  <a:close/>
                </a:path>
              </a:pathLst>
            </a:custGeom>
            <a:solidFill>
              <a:srgbClr val="003F4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884431" y="4327568"/>
            <a:ext cx="538479" cy="642290"/>
            <a:chOff x="8367622" y="4421151"/>
            <a:chExt cx="538479" cy="642290"/>
          </a:xfrm>
        </p:grpSpPr>
        <p:sp>
          <p:nvSpPr>
            <p:cNvPr id="51" name="文本框 50"/>
            <p:cNvSpPr txBox="1"/>
            <p:nvPr/>
          </p:nvSpPr>
          <p:spPr>
            <a:xfrm>
              <a:off x="8404153" y="4421151"/>
              <a:ext cx="459521" cy="640268"/>
            </a:xfrm>
            <a:custGeom>
              <a:avLst/>
              <a:gdLst>
                <a:gd name="connsiteX0" fmla="*/ 130454 w 459521"/>
                <a:gd name="connsiteY0" fmla="*/ 0 h 640268"/>
                <a:gd name="connsiteX1" fmla="*/ 265991 w 459521"/>
                <a:gd name="connsiteY1" fmla="*/ 0 h 640268"/>
                <a:gd name="connsiteX2" fmla="*/ 236036 w 459521"/>
                <a:gd name="connsiteY2" fmla="*/ 107955 h 640268"/>
                <a:gd name="connsiteX3" fmla="*/ 235009 w 459521"/>
                <a:gd name="connsiteY3" fmla="*/ 107852 h 640268"/>
                <a:gd name="connsiteX4" fmla="*/ 147781 w 459521"/>
                <a:gd name="connsiteY4" fmla="*/ 422206 h 640268"/>
                <a:gd name="connsiteX5" fmla="*/ 254792 w 459521"/>
                <a:gd name="connsiteY5" fmla="*/ 422206 h 640268"/>
                <a:gd name="connsiteX6" fmla="*/ 276174 w 459521"/>
                <a:gd name="connsiteY6" fmla="*/ 205121 h 640268"/>
                <a:gd name="connsiteX7" fmla="*/ 386140 w 459521"/>
                <a:gd name="connsiteY7" fmla="*/ 205121 h 640268"/>
                <a:gd name="connsiteX8" fmla="*/ 386140 w 459521"/>
                <a:gd name="connsiteY8" fmla="*/ 422206 h 640268"/>
                <a:gd name="connsiteX9" fmla="*/ 459521 w 459521"/>
                <a:gd name="connsiteY9" fmla="*/ 422206 h 640268"/>
                <a:gd name="connsiteX10" fmla="*/ 459521 w 459521"/>
                <a:gd name="connsiteY10" fmla="*/ 517036 h 640268"/>
                <a:gd name="connsiteX11" fmla="*/ 455967 w 459521"/>
                <a:gd name="connsiteY11" fmla="*/ 523584 h 640268"/>
                <a:gd name="connsiteX12" fmla="*/ 437127 w 459521"/>
                <a:gd name="connsiteY12" fmla="*/ 546417 h 640268"/>
                <a:gd name="connsiteX13" fmla="*/ 386140 w 459521"/>
                <a:gd name="connsiteY13" fmla="*/ 546417 h 640268"/>
                <a:gd name="connsiteX14" fmla="*/ 386140 w 459521"/>
                <a:gd name="connsiteY14" fmla="*/ 593918 h 640268"/>
                <a:gd name="connsiteX15" fmla="*/ 383244 w 459521"/>
                <a:gd name="connsiteY15" fmla="*/ 596307 h 640268"/>
                <a:gd name="connsiteX16" fmla="*/ 286970 w 459521"/>
                <a:gd name="connsiteY16" fmla="*/ 636819 h 640268"/>
                <a:gd name="connsiteX17" fmla="*/ 252756 w 459521"/>
                <a:gd name="connsiteY17" fmla="*/ 640268 h 640268"/>
                <a:gd name="connsiteX18" fmla="*/ 252756 w 459521"/>
                <a:gd name="connsiteY18" fmla="*/ 546417 h 640268"/>
                <a:gd name="connsiteX19" fmla="*/ 28291 w 459521"/>
                <a:gd name="connsiteY19" fmla="*/ 546417 h 640268"/>
                <a:gd name="connsiteX20" fmla="*/ 9451 w 459521"/>
                <a:gd name="connsiteY20" fmla="*/ 523584 h 640268"/>
                <a:gd name="connsiteX21" fmla="*/ 0 w 459521"/>
                <a:gd name="connsiteY21" fmla="*/ 506172 h 640268"/>
                <a:gd name="connsiteX22" fmla="*/ 0 w 459521"/>
                <a:gd name="connsiteY22" fmla="*/ 473112 h 640268"/>
                <a:gd name="connsiteX23" fmla="*/ 89532 w 459521"/>
                <a:gd name="connsiteY23" fmla="*/ 145797 h 640268"/>
                <a:gd name="connsiteX24" fmla="*/ 90755 w 459521"/>
                <a:gd name="connsiteY24" fmla="*/ 145134 h 64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9521" h="640268">
                  <a:moveTo>
                    <a:pt x="130454" y="0"/>
                  </a:moveTo>
                  <a:lnTo>
                    <a:pt x="265991" y="0"/>
                  </a:lnTo>
                  <a:lnTo>
                    <a:pt x="236036" y="107955"/>
                  </a:lnTo>
                  <a:lnTo>
                    <a:pt x="235009" y="107852"/>
                  </a:lnTo>
                  <a:lnTo>
                    <a:pt x="147781" y="422206"/>
                  </a:lnTo>
                  <a:lnTo>
                    <a:pt x="254792" y="422206"/>
                  </a:lnTo>
                  <a:lnTo>
                    <a:pt x="276174" y="205121"/>
                  </a:lnTo>
                  <a:lnTo>
                    <a:pt x="386140" y="205121"/>
                  </a:lnTo>
                  <a:lnTo>
                    <a:pt x="386140" y="422206"/>
                  </a:lnTo>
                  <a:lnTo>
                    <a:pt x="459521" y="422206"/>
                  </a:lnTo>
                  <a:lnTo>
                    <a:pt x="459521" y="517036"/>
                  </a:lnTo>
                  <a:lnTo>
                    <a:pt x="455967" y="523584"/>
                  </a:lnTo>
                  <a:lnTo>
                    <a:pt x="437127" y="546417"/>
                  </a:lnTo>
                  <a:lnTo>
                    <a:pt x="386140" y="546417"/>
                  </a:lnTo>
                  <a:lnTo>
                    <a:pt x="386140" y="593918"/>
                  </a:lnTo>
                  <a:lnTo>
                    <a:pt x="383244" y="596307"/>
                  </a:lnTo>
                  <a:cubicBezTo>
                    <a:pt x="354596" y="615661"/>
                    <a:pt x="322024" y="629646"/>
                    <a:pt x="286970" y="636819"/>
                  </a:cubicBezTo>
                  <a:lnTo>
                    <a:pt x="252756" y="640268"/>
                  </a:lnTo>
                  <a:lnTo>
                    <a:pt x="252756" y="546417"/>
                  </a:lnTo>
                  <a:lnTo>
                    <a:pt x="28291" y="546417"/>
                  </a:lnTo>
                  <a:lnTo>
                    <a:pt x="9451" y="523584"/>
                  </a:lnTo>
                  <a:lnTo>
                    <a:pt x="0" y="506172"/>
                  </a:lnTo>
                  <a:lnTo>
                    <a:pt x="0" y="473112"/>
                  </a:lnTo>
                  <a:lnTo>
                    <a:pt x="89532" y="145797"/>
                  </a:lnTo>
                  <a:lnTo>
                    <a:pt x="90755" y="145134"/>
                  </a:lnTo>
                  <a:close/>
                </a:path>
              </a:pathLst>
            </a:custGeom>
            <a:solidFill>
              <a:srgbClr val="ED6C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551933" y="4525297"/>
              <a:ext cx="354168" cy="412891"/>
            </a:xfrm>
            <a:custGeom>
              <a:avLst/>
              <a:gdLst/>
              <a:ahLst/>
              <a:cxnLst/>
              <a:rect l="l" t="t" r="r" b="b"/>
              <a:pathLst>
                <a:path w="354168" h="412891">
                  <a:moveTo>
                    <a:pt x="88256" y="0"/>
                  </a:moveTo>
                  <a:lnTo>
                    <a:pt x="139189" y="5134"/>
                  </a:lnTo>
                  <a:cubicBezTo>
                    <a:pt x="261877" y="30240"/>
                    <a:pt x="354168" y="138794"/>
                    <a:pt x="354168" y="268904"/>
                  </a:cubicBezTo>
                  <a:cubicBezTo>
                    <a:pt x="354168" y="306078"/>
                    <a:pt x="346634" y="341493"/>
                    <a:pt x="333010" y="373704"/>
                  </a:cubicBezTo>
                  <a:lnTo>
                    <a:pt x="311740" y="412891"/>
                  </a:lnTo>
                  <a:lnTo>
                    <a:pt x="311740" y="318061"/>
                  </a:lnTo>
                  <a:lnTo>
                    <a:pt x="238359" y="318061"/>
                  </a:lnTo>
                  <a:lnTo>
                    <a:pt x="238359" y="100976"/>
                  </a:lnTo>
                  <a:lnTo>
                    <a:pt x="128393" y="100976"/>
                  </a:lnTo>
                  <a:lnTo>
                    <a:pt x="107011" y="318061"/>
                  </a:lnTo>
                  <a:lnTo>
                    <a:pt x="0" y="318061"/>
                  </a:lnTo>
                  <a:lnTo>
                    <a:pt x="88256" y="0"/>
                  </a:lnTo>
                  <a:close/>
                </a:path>
              </a:pathLst>
            </a:custGeom>
            <a:solidFill>
              <a:srgbClr val="003F4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367622" y="4566949"/>
              <a:ext cx="126063" cy="360375"/>
            </a:xfrm>
            <a:custGeom>
              <a:avLst/>
              <a:gdLst/>
              <a:ahLst/>
              <a:cxnLst/>
              <a:rect l="l" t="t" r="r" b="b"/>
              <a:pathLst>
                <a:path w="126063" h="360375">
                  <a:moveTo>
                    <a:pt x="126063" y="0"/>
                  </a:moveTo>
                  <a:lnTo>
                    <a:pt x="36531" y="327315"/>
                  </a:lnTo>
                  <a:lnTo>
                    <a:pt x="36531" y="360375"/>
                  </a:lnTo>
                  <a:lnTo>
                    <a:pt x="21158" y="332052"/>
                  </a:lnTo>
                  <a:cubicBezTo>
                    <a:pt x="7534" y="299841"/>
                    <a:pt x="0" y="264426"/>
                    <a:pt x="0" y="227252"/>
                  </a:cubicBezTo>
                  <a:cubicBezTo>
                    <a:pt x="0" y="134317"/>
                    <a:pt x="47087" y="52379"/>
                    <a:pt x="118705" y="3994"/>
                  </a:cubicBezTo>
                  <a:lnTo>
                    <a:pt x="126063" y="0"/>
                  </a:lnTo>
                  <a:close/>
                </a:path>
              </a:pathLst>
            </a:custGeom>
            <a:solidFill>
              <a:srgbClr val="003F4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432444" y="4967569"/>
              <a:ext cx="224465" cy="95872"/>
            </a:xfrm>
            <a:custGeom>
              <a:avLst/>
              <a:gdLst/>
              <a:ahLst/>
              <a:cxnLst/>
              <a:rect l="l" t="t" r="r" b="b"/>
              <a:pathLst>
                <a:path w="224465" h="95872">
                  <a:moveTo>
                    <a:pt x="0" y="0"/>
                  </a:moveTo>
                  <a:lnTo>
                    <a:pt x="224465" y="0"/>
                  </a:lnTo>
                  <a:lnTo>
                    <a:pt x="224465" y="93851"/>
                  </a:lnTo>
                  <a:lnTo>
                    <a:pt x="204418" y="95872"/>
                  </a:lnTo>
                  <a:cubicBezTo>
                    <a:pt x="130069" y="95872"/>
                    <a:pt x="62759" y="65736"/>
                    <a:pt x="14037" y="170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F4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90293" y="4967569"/>
              <a:ext cx="50987" cy="47501"/>
            </a:xfrm>
            <a:custGeom>
              <a:avLst/>
              <a:gdLst/>
              <a:ahLst/>
              <a:cxnLst/>
              <a:rect l="l" t="t" r="r" b="b"/>
              <a:pathLst>
                <a:path w="50987" h="47501">
                  <a:moveTo>
                    <a:pt x="0" y="0"/>
                  </a:moveTo>
                  <a:lnTo>
                    <a:pt x="50987" y="0"/>
                  </a:lnTo>
                  <a:lnTo>
                    <a:pt x="36950" y="17013"/>
                  </a:lnTo>
                  <a:lnTo>
                    <a:pt x="0" y="47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6685929" y="2850681"/>
            <a:ext cx="199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BB7B3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Background and Current Research Results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438730" y="2886470"/>
            <a:ext cx="245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BB7B3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Theoretical analysis and material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BB7B3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708058" y="4268152"/>
            <a:ext cx="199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2BB7B3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</a:rPr>
              <a:t>Simulation: Mirostructure Comparation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2BB7B3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  <p:pic>
        <p:nvPicPr>
          <p:cNvPr id="2" name="图形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027" y="1398302"/>
            <a:ext cx="5132431" cy="4091611"/>
          </a:xfrm>
          <a:prstGeom prst="rect">
            <a:avLst/>
          </a:prstGeom>
        </p:spPr>
      </p:pic>
      <p:pic>
        <p:nvPicPr>
          <p:cNvPr id="32" name="图形 3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9438731" y="4316460"/>
            <a:ext cx="199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2BB7B3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The Prosperities and Applications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BB7B3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/>
        </p:nvSpPr>
        <p:spPr>
          <a:xfrm>
            <a:off x="9589743" y="0"/>
            <a:ext cx="2602257" cy="6858000"/>
          </a:xfrm>
          <a:custGeom>
            <a:avLst/>
            <a:gdLst>
              <a:gd name="connsiteX0" fmla="*/ 835116 w 2602257"/>
              <a:gd name="connsiteY0" fmla="*/ 0 h 6858000"/>
              <a:gd name="connsiteX1" fmla="*/ 2602257 w 2602257"/>
              <a:gd name="connsiteY1" fmla="*/ 0 h 6858000"/>
              <a:gd name="connsiteX2" fmla="*/ 2602257 w 2602257"/>
              <a:gd name="connsiteY2" fmla="*/ 6858000 h 6858000"/>
              <a:gd name="connsiteX3" fmla="*/ 550208 w 2602257"/>
              <a:gd name="connsiteY3" fmla="*/ 6858000 h 6858000"/>
              <a:gd name="connsiteX4" fmla="*/ 523092 w 2602257"/>
              <a:gd name="connsiteY4" fmla="*/ 6809833 h 6858000"/>
              <a:gd name="connsiteX5" fmla="*/ 1208 w 2602257"/>
              <a:gd name="connsiteY5" fmla="*/ 5196679 h 6858000"/>
              <a:gd name="connsiteX6" fmla="*/ 1281368 w 2602257"/>
              <a:gd name="connsiteY6" fmla="*/ 2179159 h 6858000"/>
              <a:gd name="connsiteX7" fmla="*/ 892108 w 2602257"/>
              <a:gd name="connsiteY7" fmla="*/ 1687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2257" h="6858000">
                <a:moveTo>
                  <a:pt x="835116" y="0"/>
                </a:moveTo>
                <a:lnTo>
                  <a:pt x="2602257" y="0"/>
                </a:lnTo>
                <a:lnTo>
                  <a:pt x="2602257" y="6858000"/>
                </a:lnTo>
                <a:lnTo>
                  <a:pt x="550208" y="6858000"/>
                </a:lnTo>
                <a:lnTo>
                  <a:pt x="523092" y="6809833"/>
                </a:lnTo>
                <a:cubicBezTo>
                  <a:pt x="246864" y="6308783"/>
                  <a:pt x="-20223" y="5718173"/>
                  <a:pt x="1208" y="5196679"/>
                </a:cubicBezTo>
                <a:cubicBezTo>
                  <a:pt x="39308" y="4269579"/>
                  <a:pt x="1177228" y="3167219"/>
                  <a:pt x="1281368" y="2179159"/>
                </a:cubicBezTo>
                <a:cubicBezTo>
                  <a:pt x="1346456" y="1561622"/>
                  <a:pt x="1101981" y="792279"/>
                  <a:pt x="892108" y="168789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5938" y="2645070"/>
            <a:ext cx="1874720" cy="1874720"/>
          </a:xfrm>
          <a:prstGeom prst="ellipse">
            <a:avLst/>
          </a:prstGeom>
          <a:solidFill>
            <a:srgbClr val="003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9FBDF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2394" y="1216832"/>
            <a:ext cx="122180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600" b="0" i="0" u="none" strike="noStrike" kern="1200" cap="none" spc="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 Black" panose="00000A00000000000000" pitchFamily="50" charset="0"/>
                <a:ea typeface="等线" panose="02010600030101010101" charset="-122"/>
                <a:cs typeface="+mn-cs"/>
              </a:rPr>
              <a:t>1</a:t>
            </a:r>
            <a:endParaRPr kumimoji="0" lang="zh-CN" altLang="en-US" sz="25600" b="0" i="0" u="none" strike="noStrike" kern="1200" cap="none" spc="0" normalizeH="0" baseline="0" noProof="0" dirty="0">
              <a:ln>
                <a:noFill/>
              </a:ln>
              <a:solidFill>
                <a:srgbClr val="ED6C00"/>
              </a:solidFill>
              <a:effectLst/>
              <a:uLnTx/>
              <a:uFillTx/>
              <a:latin typeface="Akrobat Black" panose="00000A00000000000000" pitchFamily="50" charset="0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17114" y="2909602"/>
            <a:ext cx="62624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2F2E4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Background and Current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srgbClr val="2F2E4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Research Results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rgbClr val="2F2E4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4" name="图形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610788" y="5500298"/>
            <a:ext cx="4570413" cy="964971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61134" y="3582430"/>
            <a:ext cx="5584214" cy="4031872"/>
          </a:xfrm>
          <a:prstGeom prst="rect">
            <a:avLst/>
          </a:prstGeom>
        </p:spPr>
      </p:pic>
      <p:pic>
        <p:nvPicPr>
          <p:cNvPr id="15" name="图形 14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2157" y="1821672"/>
            <a:ext cx="7514091" cy="37811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2766" y="2194309"/>
            <a:ext cx="5353234" cy="311413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8223" y="469930"/>
            <a:ext cx="9124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spc="300" dirty="0">
                <a:solidFill>
                  <a:srgbClr val="2F2E4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Classification of Flexible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spc="300" dirty="0">
                <a:solidFill>
                  <a:srgbClr val="2F2E4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Pressure Sensors</a:t>
            </a:r>
            <a:endParaRPr lang="zh-CN" altLang="en-US" sz="2800" spc="300" dirty="0">
              <a:solidFill>
                <a:srgbClr val="2F2E4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64814" y="1966717"/>
            <a:ext cx="5028176" cy="29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3F4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Three common transduction mechanisms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AutoNum type="alphaLcParenBoth"/>
              <a:defRPr/>
            </a:pPr>
            <a:r>
              <a:rPr lang="en-US" altLang="zh-CN" sz="2000" dirty="0" err="1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piezoresistivity</a:t>
            </a:r>
            <a:endParaRPr lang="en-US" altLang="zh-CN" sz="2000" dirty="0">
              <a:solidFill>
                <a:srgbClr val="F2F2F2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AutoNum type="alphaLcParenBoth"/>
              <a:defRPr/>
            </a:pPr>
            <a:r>
              <a:rPr lang="en-US" altLang="zh-CN" sz="20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 capacitance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AutoNum type="alphaLcParenBoth"/>
              <a:defRPr/>
            </a:pPr>
            <a:r>
              <a:rPr lang="en-US" altLang="zh-CN" sz="20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piezoelectricity</a:t>
            </a:r>
            <a:endParaRPr lang="zh-CN" altLang="en-US" sz="2000" dirty="0">
              <a:solidFill>
                <a:srgbClr val="F2F2F2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5938" y="5513751"/>
            <a:ext cx="62147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Schematic illustration of three common transduction mechanisms and representative devices:(a) piezoresistivity; (b) capacitance; and (c) piezoelectricity.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图形 8"/>
          <p:cNvGrpSpPr/>
          <p:nvPr/>
        </p:nvGrpSpPr>
        <p:grpSpPr>
          <a:xfrm flipH="1" flipV="1">
            <a:off x="-1788010" y="-2009272"/>
            <a:ext cx="9807089" cy="6855591"/>
            <a:chOff x="-2173785" y="-2011679"/>
            <a:chExt cx="9807089" cy="6855591"/>
          </a:xfrm>
          <a:blipFill dpi="0" rotWithShape="0">
            <a:blip r:embed="rId2"/>
            <a:srcRect/>
            <a:stretch>
              <a:fillRect/>
            </a:stretch>
          </a:blipFill>
        </p:grpSpPr>
        <p:sp>
          <p:nvSpPr>
            <p:cNvPr id="6" name="任意多边形: 形状 5"/>
            <p:cNvSpPr/>
            <p:nvPr/>
          </p:nvSpPr>
          <p:spPr>
            <a:xfrm>
              <a:off x="-1539099" y="-2011679"/>
              <a:ext cx="9172403" cy="6731977"/>
            </a:xfrm>
            <a:custGeom>
              <a:avLst/>
              <a:gdLst>
                <a:gd name="connsiteX0" fmla="*/ 3902496 w 9172403"/>
                <a:gd name="connsiteY0" fmla="*/ 258710 h 6731977"/>
                <a:gd name="connsiteX1" fmla="*/ 2733316 w 9172403"/>
                <a:gd name="connsiteY1" fmla="*/ 1328 h 6731977"/>
                <a:gd name="connsiteX2" fmla="*/ 1296272 w 9172403"/>
                <a:gd name="connsiteY2" fmla="*/ 885810 h 6731977"/>
                <a:gd name="connsiteX3" fmla="*/ 929587 w 9172403"/>
                <a:gd name="connsiteY3" fmla="*/ 2310880 h 6731977"/>
                <a:gd name="connsiteX4" fmla="*/ 308235 w 9172403"/>
                <a:gd name="connsiteY4" fmla="*/ 4020564 h 6731977"/>
                <a:gd name="connsiteX5" fmla="*/ 2974 w 9172403"/>
                <a:gd name="connsiteY5" fmla="*/ 4944734 h 6731977"/>
                <a:gd name="connsiteX6" fmla="*/ 535996 w 9172403"/>
                <a:gd name="connsiteY6" fmla="*/ 6145299 h 6731977"/>
                <a:gd name="connsiteX7" fmla="*/ 1797567 w 9172403"/>
                <a:gd name="connsiteY7" fmla="*/ 6638228 h 6731977"/>
                <a:gd name="connsiteX8" fmla="*/ 2514608 w 9172403"/>
                <a:gd name="connsiteY8" fmla="*/ 6527886 h 6731977"/>
                <a:gd name="connsiteX9" fmla="*/ 3142305 w 9172403"/>
                <a:gd name="connsiteY9" fmla="*/ 6079957 h 6731977"/>
                <a:gd name="connsiteX10" fmla="*/ 3845979 w 9172403"/>
                <a:gd name="connsiteY10" fmla="*/ 5970943 h 6731977"/>
                <a:gd name="connsiteX11" fmla="*/ 4764638 w 9172403"/>
                <a:gd name="connsiteY11" fmla="*/ 6162568 h 6731977"/>
                <a:gd name="connsiteX12" fmla="*/ 5746499 w 9172403"/>
                <a:gd name="connsiteY12" fmla="*/ 6590488 h 6731977"/>
                <a:gd name="connsiteX13" fmla="*/ 6797060 w 9172403"/>
                <a:gd name="connsiteY13" fmla="*/ 6681153 h 6731977"/>
                <a:gd name="connsiteX14" fmla="*/ 7600824 w 9172403"/>
                <a:gd name="connsiteY14" fmla="*/ 6102789 h 6731977"/>
                <a:gd name="connsiteX15" fmla="*/ 8626002 w 9172403"/>
                <a:gd name="connsiteY15" fmla="*/ 4829991 h 6731977"/>
                <a:gd name="connsiteX16" fmla="*/ 9116129 w 9172403"/>
                <a:gd name="connsiteY16" fmla="*/ 3852269 h 6731977"/>
                <a:gd name="connsiteX17" fmla="*/ 8517452 w 9172403"/>
                <a:gd name="connsiteY17" fmla="*/ 1950959 h 6731977"/>
                <a:gd name="connsiteX18" fmla="*/ 6903495 w 9172403"/>
                <a:gd name="connsiteY18" fmla="*/ 1300778 h 6731977"/>
                <a:gd name="connsiteX19" fmla="*/ 5276001 w 9172403"/>
                <a:gd name="connsiteY19" fmla="*/ 963523 h 6731977"/>
                <a:gd name="connsiteX20" fmla="*/ 3902496 w 9172403"/>
                <a:gd name="connsiteY20" fmla="*/ 258710 h 673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2403" h="6731977">
                  <a:moveTo>
                    <a:pt x="3902496" y="258710"/>
                  </a:moveTo>
                  <a:cubicBezTo>
                    <a:pt x="3529550" y="109927"/>
                    <a:pt x="3135537" y="-14281"/>
                    <a:pt x="2733316" y="1328"/>
                  </a:cubicBezTo>
                  <a:cubicBezTo>
                    <a:pt x="2141916" y="24160"/>
                    <a:pt x="1574713" y="373287"/>
                    <a:pt x="1296272" y="885810"/>
                  </a:cubicBezTo>
                  <a:cubicBezTo>
                    <a:pt x="1060304" y="1320040"/>
                    <a:pt x="1031199" y="1828993"/>
                    <a:pt x="929587" y="2310880"/>
                  </a:cubicBezTo>
                  <a:cubicBezTo>
                    <a:pt x="804200" y="2904686"/>
                    <a:pt x="564424" y="3468769"/>
                    <a:pt x="308235" y="4020564"/>
                  </a:cubicBezTo>
                  <a:cubicBezTo>
                    <a:pt x="170665" y="4316969"/>
                    <a:pt x="25480" y="4619767"/>
                    <a:pt x="2974" y="4944734"/>
                  </a:cubicBezTo>
                  <a:cubicBezTo>
                    <a:pt x="-28415" y="5395734"/>
                    <a:pt x="191309" y="5845241"/>
                    <a:pt x="535996" y="6145299"/>
                  </a:cubicBezTo>
                  <a:cubicBezTo>
                    <a:pt x="880684" y="6445357"/>
                    <a:pt x="1338237" y="6603689"/>
                    <a:pt x="1797567" y="6638228"/>
                  </a:cubicBezTo>
                  <a:cubicBezTo>
                    <a:pt x="2041995" y="6656577"/>
                    <a:pt x="2297423" y="6639556"/>
                    <a:pt x="2514608" y="6527886"/>
                  </a:cubicBezTo>
                  <a:cubicBezTo>
                    <a:pt x="2744231" y="6409822"/>
                    <a:pt x="2911752" y="6196360"/>
                    <a:pt x="3142305" y="6079957"/>
                  </a:cubicBezTo>
                  <a:cubicBezTo>
                    <a:pt x="3356022" y="5972022"/>
                    <a:pt x="3606034" y="5956829"/>
                    <a:pt x="3845979" y="5970943"/>
                  </a:cubicBezTo>
                  <a:cubicBezTo>
                    <a:pt x="4160208" y="5989458"/>
                    <a:pt x="4469869" y="6054052"/>
                    <a:pt x="4764638" y="6162568"/>
                  </a:cubicBezTo>
                  <a:cubicBezTo>
                    <a:pt x="5100019" y="6286195"/>
                    <a:pt x="5411879" y="6465117"/>
                    <a:pt x="5746499" y="6590488"/>
                  </a:cubicBezTo>
                  <a:cubicBezTo>
                    <a:pt x="6081119" y="6715858"/>
                    <a:pt x="6454995" y="6785683"/>
                    <a:pt x="6797060" y="6681153"/>
                  </a:cubicBezTo>
                  <a:cubicBezTo>
                    <a:pt x="7118058" y="6582932"/>
                    <a:pt x="7372386" y="6344397"/>
                    <a:pt x="7600824" y="6102789"/>
                  </a:cubicBezTo>
                  <a:cubicBezTo>
                    <a:pt x="7976731" y="5706171"/>
                    <a:pt x="8319557" y="5280493"/>
                    <a:pt x="8626002" y="4829991"/>
                  </a:cubicBezTo>
                  <a:cubicBezTo>
                    <a:pt x="8832527" y="4526446"/>
                    <a:pt x="9024753" y="4206129"/>
                    <a:pt x="9116129" y="3852269"/>
                  </a:cubicBezTo>
                  <a:cubicBezTo>
                    <a:pt x="9290672" y="3175768"/>
                    <a:pt x="9050389" y="2412504"/>
                    <a:pt x="8517452" y="1950959"/>
                  </a:cubicBezTo>
                  <a:cubicBezTo>
                    <a:pt x="8076144" y="1567957"/>
                    <a:pt x="7483558" y="1401904"/>
                    <a:pt x="6903495" y="1300778"/>
                  </a:cubicBezTo>
                  <a:cubicBezTo>
                    <a:pt x="6374534" y="1208867"/>
                    <a:pt x="5762912" y="1203138"/>
                    <a:pt x="5276001" y="963523"/>
                  </a:cubicBezTo>
                  <a:cubicBezTo>
                    <a:pt x="4811680" y="735034"/>
                    <a:pt x="4389154" y="452993"/>
                    <a:pt x="3902496" y="258710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-1443455" y="1684523"/>
              <a:ext cx="366008" cy="359173"/>
            </a:xfrm>
            <a:custGeom>
              <a:avLst/>
              <a:gdLst>
                <a:gd name="connsiteX0" fmla="*/ 366008 w 366008"/>
                <a:gd name="connsiteY0" fmla="*/ 179587 h 359173"/>
                <a:gd name="connsiteX1" fmla="*/ 183004 w 366008"/>
                <a:gd name="connsiteY1" fmla="*/ 359173 h 359173"/>
                <a:gd name="connsiteX2" fmla="*/ 0 w 366008"/>
                <a:gd name="connsiteY2" fmla="*/ 179587 h 359173"/>
                <a:gd name="connsiteX3" fmla="*/ 183004 w 366008"/>
                <a:gd name="connsiteY3" fmla="*/ 0 h 359173"/>
                <a:gd name="connsiteX4" fmla="*/ 366008 w 366008"/>
                <a:gd name="connsiteY4" fmla="*/ 179587 h 3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008" h="359173">
                  <a:moveTo>
                    <a:pt x="366008" y="179587"/>
                  </a:moveTo>
                  <a:cubicBezTo>
                    <a:pt x="366008" y="278770"/>
                    <a:pt x="284075" y="359173"/>
                    <a:pt x="183004" y="359173"/>
                  </a:cubicBezTo>
                  <a:cubicBezTo>
                    <a:pt x="81934" y="359173"/>
                    <a:pt x="0" y="278770"/>
                    <a:pt x="0" y="179587"/>
                  </a:cubicBezTo>
                  <a:cubicBezTo>
                    <a:pt x="0" y="80404"/>
                    <a:pt x="81934" y="0"/>
                    <a:pt x="183004" y="0"/>
                  </a:cubicBezTo>
                  <a:cubicBezTo>
                    <a:pt x="284075" y="0"/>
                    <a:pt x="366008" y="80404"/>
                    <a:pt x="366008" y="179587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3177397" y="-1842720"/>
              <a:ext cx="366008" cy="359173"/>
            </a:xfrm>
            <a:custGeom>
              <a:avLst/>
              <a:gdLst>
                <a:gd name="connsiteX0" fmla="*/ 366008 w 366008"/>
                <a:gd name="connsiteY0" fmla="*/ 179587 h 359173"/>
                <a:gd name="connsiteX1" fmla="*/ 183004 w 366008"/>
                <a:gd name="connsiteY1" fmla="*/ 359173 h 359173"/>
                <a:gd name="connsiteX2" fmla="*/ 0 w 366008"/>
                <a:gd name="connsiteY2" fmla="*/ 179587 h 359173"/>
                <a:gd name="connsiteX3" fmla="*/ 183004 w 366008"/>
                <a:gd name="connsiteY3" fmla="*/ 0 h 359173"/>
                <a:gd name="connsiteX4" fmla="*/ 366008 w 366008"/>
                <a:gd name="connsiteY4" fmla="*/ 179587 h 3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008" h="359173">
                  <a:moveTo>
                    <a:pt x="366008" y="179587"/>
                  </a:moveTo>
                  <a:cubicBezTo>
                    <a:pt x="366008" y="278770"/>
                    <a:pt x="284075" y="359173"/>
                    <a:pt x="183004" y="359173"/>
                  </a:cubicBezTo>
                  <a:cubicBezTo>
                    <a:pt x="81934" y="359173"/>
                    <a:pt x="0" y="278770"/>
                    <a:pt x="0" y="179587"/>
                  </a:cubicBezTo>
                  <a:cubicBezTo>
                    <a:pt x="0" y="80404"/>
                    <a:pt x="81934" y="0"/>
                    <a:pt x="183004" y="0"/>
                  </a:cubicBezTo>
                  <a:cubicBezTo>
                    <a:pt x="284075" y="0"/>
                    <a:pt x="366008" y="80404"/>
                    <a:pt x="366008" y="179587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6080675" y="-1133258"/>
              <a:ext cx="366008" cy="359173"/>
            </a:xfrm>
            <a:custGeom>
              <a:avLst/>
              <a:gdLst>
                <a:gd name="connsiteX0" fmla="*/ 366009 w 366008"/>
                <a:gd name="connsiteY0" fmla="*/ 179587 h 359173"/>
                <a:gd name="connsiteX1" fmla="*/ 183004 w 366008"/>
                <a:gd name="connsiteY1" fmla="*/ 359173 h 359173"/>
                <a:gd name="connsiteX2" fmla="*/ 0 w 366008"/>
                <a:gd name="connsiteY2" fmla="*/ 179587 h 359173"/>
                <a:gd name="connsiteX3" fmla="*/ 183004 w 366008"/>
                <a:gd name="connsiteY3" fmla="*/ 0 h 359173"/>
                <a:gd name="connsiteX4" fmla="*/ 366009 w 366008"/>
                <a:gd name="connsiteY4" fmla="*/ 179587 h 3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008" h="359173">
                  <a:moveTo>
                    <a:pt x="366009" y="179587"/>
                  </a:moveTo>
                  <a:cubicBezTo>
                    <a:pt x="366009" y="278770"/>
                    <a:pt x="284075" y="359173"/>
                    <a:pt x="183004" y="359173"/>
                  </a:cubicBezTo>
                  <a:cubicBezTo>
                    <a:pt x="81934" y="359173"/>
                    <a:pt x="0" y="278770"/>
                    <a:pt x="0" y="179587"/>
                  </a:cubicBezTo>
                  <a:cubicBezTo>
                    <a:pt x="0" y="80404"/>
                    <a:pt x="81934" y="0"/>
                    <a:pt x="183004" y="0"/>
                  </a:cubicBezTo>
                  <a:cubicBezTo>
                    <a:pt x="284075" y="0"/>
                    <a:pt x="366009" y="80404"/>
                    <a:pt x="366009" y="179587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-2173785" y="1803478"/>
              <a:ext cx="613398" cy="601943"/>
            </a:xfrm>
            <a:custGeom>
              <a:avLst/>
              <a:gdLst>
                <a:gd name="connsiteX0" fmla="*/ 613398 w 613398"/>
                <a:gd name="connsiteY0" fmla="*/ 300972 h 601943"/>
                <a:gd name="connsiteX1" fmla="*/ 306699 w 613398"/>
                <a:gd name="connsiteY1" fmla="*/ 601943 h 601943"/>
                <a:gd name="connsiteX2" fmla="*/ 0 w 613398"/>
                <a:gd name="connsiteY2" fmla="*/ 300972 h 601943"/>
                <a:gd name="connsiteX3" fmla="*/ 306699 w 613398"/>
                <a:gd name="connsiteY3" fmla="*/ 0 h 601943"/>
                <a:gd name="connsiteX4" fmla="*/ 613398 w 613398"/>
                <a:gd name="connsiteY4" fmla="*/ 300972 h 60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398" h="601943">
                  <a:moveTo>
                    <a:pt x="613398" y="300972"/>
                  </a:moveTo>
                  <a:cubicBezTo>
                    <a:pt x="613398" y="467193"/>
                    <a:pt x="476085" y="601943"/>
                    <a:pt x="306699" y="601943"/>
                  </a:cubicBezTo>
                  <a:cubicBezTo>
                    <a:pt x="137314" y="601943"/>
                    <a:pt x="0" y="467194"/>
                    <a:pt x="0" y="300972"/>
                  </a:cubicBezTo>
                  <a:cubicBezTo>
                    <a:pt x="0" y="134750"/>
                    <a:pt x="137314" y="0"/>
                    <a:pt x="306699" y="0"/>
                  </a:cubicBezTo>
                  <a:cubicBezTo>
                    <a:pt x="476085" y="0"/>
                    <a:pt x="613398" y="134750"/>
                    <a:pt x="613398" y="300972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2198329" y="4241969"/>
              <a:ext cx="613398" cy="601943"/>
            </a:xfrm>
            <a:custGeom>
              <a:avLst/>
              <a:gdLst>
                <a:gd name="connsiteX0" fmla="*/ 613399 w 613398"/>
                <a:gd name="connsiteY0" fmla="*/ 300972 h 601943"/>
                <a:gd name="connsiteX1" fmla="*/ 306699 w 613398"/>
                <a:gd name="connsiteY1" fmla="*/ 601943 h 601943"/>
                <a:gd name="connsiteX2" fmla="*/ 0 w 613398"/>
                <a:gd name="connsiteY2" fmla="*/ 300972 h 601943"/>
                <a:gd name="connsiteX3" fmla="*/ 306699 w 613398"/>
                <a:gd name="connsiteY3" fmla="*/ 0 h 601943"/>
                <a:gd name="connsiteX4" fmla="*/ 613399 w 613398"/>
                <a:gd name="connsiteY4" fmla="*/ 300972 h 60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398" h="601943">
                  <a:moveTo>
                    <a:pt x="613399" y="300972"/>
                  </a:moveTo>
                  <a:cubicBezTo>
                    <a:pt x="613399" y="467194"/>
                    <a:pt x="476085" y="601943"/>
                    <a:pt x="306699" y="601943"/>
                  </a:cubicBezTo>
                  <a:cubicBezTo>
                    <a:pt x="137314" y="601943"/>
                    <a:pt x="0" y="467194"/>
                    <a:pt x="0" y="300972"/>
                  </a:cubicBezTo>
                  <a:cubicBezTo>
                    <a:pt x="0" y="134750"/>
                    <a:pt x="137314" y="0"/>
                    <a:pt x="306699" y="0"/>
                  </a:cubicBezTo>
                  <a:cubicBezTo>
                    <a:pt x="476085" y="0"/>
                    <a:pt x="613399" y="134750"/>
                    <a:pt x="613399" y="300972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 rot="-4846898">
              <a:off x="6284297" y="4068450"/>
              <a:ext cx="613407" cy="601952"/>
            </a:xfrm>
            <a:custGeom>
              <a:avLst/>
              <a:gdLst>
                <a:gd name="connsiteX0" fmla="*/ 613408 w 613407"/>
                <a:gd name="connsiteY0" fmla="*/ 300976 h 601952"/>
                <a:gd name="connsiteX1" fmla="*/ 306704 w 613407"/>
                <a:gd name="connsiteY1" fmla="*/ 601952 h 601952"/>
                <a:gd name="connsiteX2" fmla="*/ 0 w 613407"/>
                <a:gd name="connsiteY2" fmla="*/ 300976 h 601952"/>
                <a:gd name="connsiteX3" fmla="*/ 306704 w 613407"/>
                <a:gd name="connsiteY3" fmla="*/ 0 h 601952"/>
                <a:gd name="connsiteX4" fmla="*/ 613408 w 613407"/>
                <a:gd name="connsiteY4" fmla="*/ 300976 h 6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407" h="601952">
                  <a:moveTo>
                    <a:pt x="613408" y="300976"/>
                  </a:moveTo>
                  <a:cubicBezTo>
                    <a:pt x="613408" y="467201"/>
                    <a:pt x="476092" y="601952"/>
                    <a:pt x="306704" y="601952"/>
                  </a:cubicBezTo>
                  <a:cubicBezTo>
                    <a:pt x="137316" y="601952"/>
                    <a:pt x="0" y="467201"/>
                    <a:pt x="0" y="300976"/>
                  </a:cubicBezTo>
                  <a:cubicBezTo>
                    <a:pt x="0" y="134752"/>
                    <a:pt x="137316" y="0"/>
                    <a:pt x="306704" y="0"/>
                  </a:cubicBezTo>
                  <a:cubicBezTo>
                    <a:pt x="476092" y="0"/>
                    <a:pt x="613408" y="134752"/>
                    <a:pt x="613408" y="300976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0" name="图形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12002" y="4262810"/>
            <a:ext cx="3405806" cy="4164853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039" y="1115750"/>
            <a:ext cx="1624289" cy="3147060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506270" y="5046777"/>
            <a:ext cx="1564957" cy="133578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0306" y="5299169"/>
            <a:ext cx="5957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spc="300" dirty="0">
                <a:solidFill>
                  <a:srgbClr val="2F2E4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Current Research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60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" panose="00000800000000000000" pitchFamily="50" charset="0"/>
                <a:ea typeface="思源黑体 CN Bold" panose="020B0800000000000000" pitchFamily="34" charset="-122"/>
                <a:cs typeface="+mn-cs"/>
              </a:rPr>
              <a:t> Material/structure </a:t>
            </a:r>
            <a:r>
              <a:rPr lang="en-US" altLang="zh-CN" sz="1400" spc="600" dirty="0">
                <a:solidFill>
                  <a:srgbClr val="ED6C00"/>
                </a:solidFill>
                <a:latin typeface="Akrobat" panose="00000800000000000000" pitchFamily="50" charset="0"/>
                <a:ea typeface="思源黑体 CN Bold" panose="020B0800000000000000" pitchFamily="34" charset="-122"/>
              </a:rPr>
              <a:t>type I</a:t>
            </a:r>
            <a:endParaRPr kumimoji="0" lang="zh-CN" altLang="en-US" sz="1400" b="0" i="0" u="none" strike="noStrike" kern="1200" cap="none" spc="600" normalizeH="0" baseline="0" noProof="0" dirty="0">
              <a:ln>
                <a:noFill/>
              </a:ln>
              <a:solidFill>
                <a:srgbClr val="ED6C00"/>
              </a:solidFill>
              <a:effectLst/>
              <a:uLnTx/>
              <a:uFillTx/>
              <a:latin typeface="Akrobat" panose="00000800000000000000" pitchFamily="50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88147" y="1871146"/>
            <a:ext cx="5403853" cy="2254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F4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Conductive Polymer Composites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4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elastic composite material with a </a:t>
            </a:r>
            <a:r>
              <a:rPr lang="en-US" altLang="zh-CN" sz="1400" b="1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pressure-sensitive effect </a:t>
            </a:r>
            <a:r>
              <a:rPr lang="en-US" altLang="zh-CN" sz="14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formed by uniformly dispersing the conductive particles in the insulating polymer composites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zh-CN" sz="1600" dirty="0">
                <a:effectLst/>
                <a:ea typeface="微软雅黑" panose="020B0503020204020204" pitchFamily="34" charset="-122"/>
              </a:rPr>
              <a:t>炭黑、碳纳米管、石墨烯等分散在硅胶</a:t>
            </a:r>
            <a:r>
              <a:rPr lang="en-US" altLang="zh-CN" sz="1600" dirty="0">
                <a:effectLst/>
                <a:ea typeface="微软雅黑" panose="020B0503020204020204" pitchFamily="34" charset="-122"/>
              </a:rPr>
              <a:t>(PDMS)</a:t>
            </a:r>
            <a:r>
              <a:rPr lang="zh-CN" altLang="zh-CN" sz="1600" dirty="0">
                <a:effectLst/>
                <a:ea typeface="微软雅黑" panose="020B0503020204020204" pitchFamily="34" charset="-122"/>
              </a:rPr>
              <a:t>、环氧树脂</a:t>
            </a:r>
            <a:endParaRPr lang="zh-CN" altLang="en-US" sz="1200" dirty="0">
              <a:solidFill>
                <a:srgbClr val="F2F2F2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$ḻiḓè"/>
          <p:cNvSpPr/>
          <p:nvPr/>
        </p:nvSpPr>
        <p:spPr>
          <a:xfrm flipV="1">
            <a:off x="0" y="3274997"/>
            <a:ext cx="12192000" cy="35830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28567"/>
              <a:gd name="connsiteX1-3" fmla="*/ 21600 w 21600"/>
              <a:gd name="connsiteY1-4" fmla="*/ 0 h 28567"/>
              <a:gd name="connsiteX2-5" fmla="*/ 21600 w 21600"/>
              <a:gd name="connsiteY2-6" fmla="*/ 17322 h 28567"/>
              <a:gd name="connsiteX3-7" fmla="*/ 0 w 21600"/>
              <a:gd name="connsiteY3-8" fmla="*/ 20172 h 28567"/>
              <a:gd name="connsiteX4-9" fmla="*/ 0 w 21600"/>
              <a:gd name="connsiteY4-10" fmla="*/ 0 h 285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00" h="28567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8" y="4060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49" name="图形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71748" y="310828"/>
            <a:ext cx="8657446" cy="5862443"/>
          </a:xfrm>
          <a:prstGeom prst="rect">
            <a:avLst/>
          </a:prstGeom>
        </p:spPr>
      </p:pic>
      <p:pic>
        <p:nvPicPr>
          <p:cNvPr id="47" name="图形 4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469432"/>
            <a:ext cx="3057110" cy="561730"/>
          </a:xfrm>
          <a:prstGeom prst="rect">
            <a:avLst/>
          </a:prstGeom>
        </p:spPr>
      </p:pic>
      <p:sp>
        <p:nvSpPr>
          <p:cNvPr id="52" name="任意多边形: 形状 51"/>
          <p:cNvSpPr/>
          <p:nvPr/>
        </p:nvSpPr>
        <p:spPr>
          <a:xfrm>
            <a:off x="8002444" y="469432"/>
            <a:ext cx="2523650" cy="5545233"/>
          </a:xfrm>
          <a:custGeom>
            <a:avLst/>
            <a:gdLst>
              <a:gd name="connsiteX0" fmla="*/ 235975 w 2389381"/>
              <a:gd name="connsiteY0" fmla="*/ 0 h 5234585"/>
              <a:gd name="connsiteX1" fmla="*/ 521590 w 2389381"/>
              <a:gd name="connsiteY1" fmla="*/ 0 h 5234585"/>
              <a:gd name="connsiteX2" fmla="*/ 521590 w 2389381"/>
              <a:gd name="connsiteY2" fmla="*/ 39458 h 5234585"/>
              <a:gd name="connsiteX3" fmla="*/ 693724 w 2389381"/>
              <a:gd name="connsiteY3" fmla="*/ 211592 h 5234585"/>
              <a:gd name="connsiteX4" fmla="*/ 1695656 w 2389381"/>
              <a:gd name="connsiteY4" fmla="*/ 211592 h 5234585"/>
              <a:gd name="connsiteX5" fmla="*/ 1867790 w 2389381"/>
              <a:gd name="connsiteY5" fmla="*/ 39458 h 5234585"/>
              <a:gd name="connsiteX6" fmla="*/ 1867790 w 2389381"/>
              <a:gd name="connsiteY6" fmla="*/ 0 h 5234585"/>
              <a:gd name="connsiteX7" fmla="*/ 2153405 w 2389381"/>
              <a:gd name="connsiteY7" fmla="*/ 0 h 5234585"/>
              <a:gd name="connsiteX8" fmla="*/ 2389381 w 2389381"/>
              <a:gd name="connsiteY8" fmla="*/ 239653 h 5234585"/>
              <a:gd name="connsiteX9" fmla="*/ 2389381 w 2389381"/>
              <a:gd name="connsiteY9" fmla="*/ 4994932 h 5234585"/>
              <a:gd name="connsiteX10" fmla="*/ 2153405 w 2389381"/>
              <a:gd name="connsiteY10" fmla="*/ 5234585 h 5234585"/>
              <a:gd name="connsiteX11" fmla="*/ 235975 w 2389381"/>
              <a:gd name="connsiteY11" fmla="*/ 5234585 h 5234585"/>
              <a:gd name="connsiteX12" fmla="*/ 0 w 2389381"/>
              <a:gd name="connsiteY12" fmla="*/ 4994932 h 5234585"/>
              <a:gd name="connsiteX13" fmla="*/ 0 w 2389381"/>
              <a:gd name="connsiteY13" fmla="*/ 239653 h 5234585"/>
              <a:gd name="connsiteX14" fmla="*/ 235975 w 2389381"/>
              <a:gd name="connsiteY14" fmla="*/ 0 h 523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9381" h="5234585">
                <a:moveTo>
                  <a:pt x="235975" y="0"/>
                </a:moveTo>
                <a:lnTo>
                  <a:pt x="521590" y="0"/>
                </a:lnTo>
                <a:lnTo>
                  <a:pt x="521590" y="39458"/>
                </a:lnTo>
                <a:cubicBezTo>
                  <a:pt x="521590" y="134525"/>
                  <a:pt x="598657" y="211592"/>
                  <a:pt x="693724" y="211592"/>
                </a:cubicBezTo>
                <a:lnTo>
                  <a:pt x="1695656" y="211592"/>
                </a:lnTo>
                <a:cubicBezTo>
                  <a:pt x="1790723" y="211592"/>
                  <a:pt x="1867790" y="134525"/>
                  <a:pt x="1867790" y="39458"/>
                </a:cubicBezTo>
                <a:lnTo>
                  <a:pt x="1867790" y="0"/>
                </a:lnTo>
                <a:lnTo>
                  <a:pt x="2153405" y="0"/>
                </a:lnTo>
                <a:cubicBezTo>
                  <a:pt x="2283731" y="0"/>
                  <a:pt x="2389381" y="107297"/>
                  <a:pt x="2389381" y="239653"/>
                </a:cubicBezTo>
                <a:lnTo>
                  <a:pt x="2389381" y="4994932"/>
                </a:lnTo>
                <a:cubicBezTo>
                  <a:pt x="2389381" y="5127289"/>
                  <a:pt x="2283731" y="5234585"/>
                  <a:pt x="2153405" y="5234585"/>
                </a:cubicBezTo>
                <a:lnTo>
                  <a:pt x="235975" y="5234585"/>
                </a:lnTo>
                <a:cubicBezTo>
                  <a:pt x="105650" y="5234585"/>
                  <a:pt x="0" y="5127289"/>
                  <a:pt x="0" y="4994932"/>
                </a:cubicBezTo>
                <a:lnTo>
                  <a:pt x="0" y="239653"/>
                </a:lnTo>
                <a:cubicBezTo>
                  <a:pt x="0" y="107297"/>
                  <a:pt x="105650" y="0"/>
                  <a:pt x="235975" y="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222785" y="2754990"/>
            <a:ext cx="73845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F4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Sensitive Layer Surface Micro-structure</a:t>
            </a:r>
            <a:endParaRPr lang="en-US" altLang="zh-CN" sz="1600" b="1" dirty="0">
              <a:solidFill>
                <a:srgbClr val="003F43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600" dirty="0">
              <a:solidFill>
                <a:srgbClr val="F2F2F2">
                  <a:lumMod val="25000"/>
                </a:srgbClr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periodic surface </a:t>
            </a:r>
            <a:r>
              <a:rPr lang="en-US" altLang="zh-CN" sz="2000" b="1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micro-structures,</a:t>
            </a:r>
            <a:r>
              <a:rPr lang="en-US" altLang="zh-CN" sz="20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 the </a:t>
            </a:r>
            <a:r>
              <a:rPr lang="en-US" altLang="zh-CN" sz="2000" b="1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contact resistance, </a:t>
            </a:r>
            <a:r>
              <a:rPr lang="en-US" altLang="zh-CN" sz="20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generated between electrodes or micro-structures, is also a way to prepare excellent flexible </a:t>
            </a:r>
            <a:r>
              <a:rPr lang="en-US" altLang="zh-CN" sz="2000" b="1" dirty="0" err="1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piezoresistance</a:t>
            </a:r>
            <a:r>
              <a:rPr lang="en-US" altLang="zh-CN" sz="20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 sensors.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000" dirty="0">
              <a:solidFill>
                <a:srgbClr val="F2F2F2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rgbClr val="ED6C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PDMS materials have excellent elasticity, chemical stability, </a:t>
            </a:r>
            <a:r>
              <a:rPr lang="en-US" altLang="zh-CN" sz="2000" dirty="0" err="1">
                <a:solidFill>
                  <a:srgbClr val="ED6C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biophase</a:t>
            </a:r>
            <a:r>
              <a:rPr lang="en-US" altLang="zh-CN" sz="2000" dirty="0">
                <a:solidFill>
                  <a:srgbClr val="ED6C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 and plasticity.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OFET (Organic field-effect transistor)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52895" y="1521077"/>
            <a:ext cx="5957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spc="300" dirty="0">
                <a:solidFill>
                  <a:srgbClr val="2F2E4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Current Research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60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" panose="00000800000000000000" pitchFamily="50" charset="0"/>
                <a:ea typeface="思源黑体 CN Bold" panose="020B0800000000000000" pitchFamily="34" charset="-122"/>
                <a:cs typeface="+mn-cs"/>
              </a:rPr>
              <a:t> Material/structure </a:t>
            </a:r>
            <a:r>
              <a:rPr lang="en-US" altLang="zh-CN" sz="1400" spc="600" dirty="0">
                <a:solidFill>
                  <a:srgbClr val="ED6C00"/>
                </a:solidFill>
                <a:latin typeface="Akrobat" panose="00000800000000000000" pitchFamily="50" charset="0"/>
                <a:ea typeface="思源黑体 CN Bold" panose="020B0800000000000000" pitchFamily="34" charset="-122"/>
              </a:rPr>
              <a:t>type II</a:t>
            </a:r>
            <a:endParaRPr kumimoji="0" lang="zh-CN" altLang="en-US" sz="1400" b="0" i="0" u="none" strike="noStrike" kern="1200" cap="none" spc="600" normalizeH="0" baseline="0" noProof="0" dirty="0">
              <a:ln>
                <a:noFill/>
              </a:ln>
              <a:solidFill>
                <a:srgbClr val="ED6C00"/>
              </a:solidFill>
              <a:effectLst/>
              <a:uLnTx/>
              <a:uFillTx/>
              <a:latin typeface="Akrobat" panose="00000800000000000000" pitchFamily="50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45100" y="6242970"/>
            <a:ext cx="6785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the schematic representation of an OFET-type flexible pressure sensor made from a PDMS film with an inverted pyramid-type microstructure.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2157" y="1821672"/>
            <a:ext cx="7514091" cy="4563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5306" y="2025569"/>
            <a:ext cx="5749991" cy="409465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10" name="任意多边形: 形状 9"/>
          <p:cNvSpPr/>
          <p:nvPr/>
        </p:nvSpPr>
        <p:spPr>
          <a:xfrm>
            <a:off x="0" y="5894886"/>
            <a:ext cx="12192000" cy="963114"/>
          </a:xfrm>
          <a:custGeom>
            <a:avLst/>
            <a:gdLst>
              <a:gd name="connsiteX0" fmla="*/ 3113974 w 12192000"/>
              <a:gd name="connsiteY0" fmla="*/ 1134 h 963114"/>
              <a:gd name="connsiteX1" fmla="*/ 6842760 w 12192000"/>
              <a:gd name="connsiteY1" fmla="*/ 458697 h 963114"/>
              <a:gd name="connsiteX2" fmla="*/ 10683240 w 12192000"/>
              <a:gd name="connsiteY2" fmla="*/ 260577 h 963114"/>
              <a:gd name="connsiteX3" fmla="*/ 11894954 w 12192000"/>
              <a:gd name="connsiteY3" fmla="*/ 353848 h 963114"/>
              <a:gd name="connsiteX4" fmla="*/ 12192000 w 12192000"/>
              <a:gd name="connsiteY4" fmla="*/ 393981 h 963114"/>
              <a:gd name="connsiteX5" fmla="*/ 12192000 w 12192000"/>
              <a:gd name="connsiteY5" fmla="*/ 963114 h 963114"/>
              <a:gd name="connsiteX6" fmla="*/ 0 w 12192000"/>
              <a:gd name="connsiteY6" fmla="*/ 963114 h 963114"/>
              <a:gd name="connsiteX7" fmla="*/ 0 w 12192000"/>
              <a:gd name="connsiteY7" fmla="*/ 384727 h 963114"/>
              <a:gd name="connsiteX8" fmla="*/ 87764 w 12192000"/>
              <a:gd name="connsiteY8" fmla="*/ 366721 h 963114"/>
              <a:gd name="connsiteX9" fmla="*/ 2865120 w 12192000"/>
              <a:gd name="connsiteY9" fmla="*/ 1497 h 963114"/>
              <a:gd name="connsiteX10" fmla="*/ 3113974 w 12192000"/>
              <a:gd name="connsiteY10" fmla="*/ 1134 h 96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963114">
                <a:moveTo>
                  <a:pt x="3113974" y="1134"/>
                </a:moveTo>
                <a:cubicBezTo>
                  <a:pt x="4359414" y="25012"/>
                  <a:pt x="5621179" y="418216"/>
                  <a:pt x="6842760" y="458697"/>
                </a:cubicBezTo>
                <a:cubicBezTo>
                  <a:pt x="8145780" y="501877"/>
                  <a:pt x="9591040" y="235177"/>
                  <a:pt x="10683240" y="260577"/>
                </a:cubicBezTo>
                <a:cubicBezTo>
                  <a:pt x="11092815" y="270102"/>
                  <a:pt x="11509177" y="306416"/>
                  <a:pt x="11894954" y="353848"/>
                </a:cubicBezTo>
                <a:lnTo>
                  <a:pt x="12192000" y="393981"/>
                </a:lnTo>
                <a:lnTo>
                  <a:pt x="12192000" y="963114"/>
                </a:lnTo>
                <a:lnTo>
                  <a:pt x="0" y="963114"/>
                </a:lnTo>
                <a:lnTo>
                  <a:pt x="0" y="384727"/>
                </a:lnTo>
                <a:lnTo>
                  <a:pt x="87764" y="366721"/>
                </a:lnTo>
                <a:cubicBezTo>
                  <a:pt x="948809" y="194378"/>
                  <a:pt x="2036445" y="20547"/>
                  <a:pt x="2865120" y="1497"/>
                </a:cubicBezTo>
                <a:cubicBezTo>
                  <a:pt x="2947988" y="-408"/>
                  <a:pt x="3030945" y="-458"/>
                  <a:pt x="3113974" y="1134"/>
                </a:cubicBezTo>
                <a:close/>
              </a:path>
            </a:pathLst>
          </a:custGeom>
          <a:solidFill>
            <a:srgbClr val="F2F2F2"/>
          </a:solidFill>
          <a:ln w="15283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14091" y="1689253"/>
            <a:ext cx="4786335" cy="454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F4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Sponge Foam Structure and Carbon Skeleton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14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MAKE </a:t>
            </a:r>
            <a:r>
              <a:rPr lang="en-US" altLang="zh-CN" sz="1400" b="1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polymer material</a:t>
            </a:r>
            <a:r>
              <a:rPr lang="en-US" altLang="zh-CN" sz="14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 into sponge </a:t>
            </a:r>
            <a:r>
              <a:rPr lang="en-US" altLang="zh-CN" sz="1400" b="1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foam structure or carbon skeleton</a:t>
            </a:r>
            <a:r>
              <a:rPr lang="en-US" altLang="zh-CN" sz="14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 has become an important sensitive material of new flexible </a:t>
            </a:r>
            <a:r>
              <a:rPr lang="en-US" altLang="zh-CN" sz="1400" b="1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piezoresistive sensor</a:t>
            </a:r>
            <a:br>
              <a:rPr lang="en-US" altLang="zh-CN" sz="1400" b="1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</a:br>
            <a:endParaRPr lang="en-US" altLang="zh-CN" sz="1400" b="1" dirty="0">
              <a:solidFill>
                <a:srgbClr val="F2F2F2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1200" dirty="0">
                <a:solidFill>
                  <a:srgbClr val="ED6C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Melamine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(a) Schematic diagram of carbonization of melamine sponge and preparation of flexible pressure sensors; (b) Schematic diagram of carbonized melamine sponge packed in PDMS matrix to make friction generator and adsorbed CNT to make flexible pressure sensor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  <p:pic>
        <p:nvPicPr>
          <p:cNvPr id="6" name="图形 5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1724" y="6602896"/>
            <a:ext cx="832757" cy="218598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87081" y="473228"/>
            <a:ext cx="5957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spc="300" dirty="0">
                <a:solidFill>
                  <a:srgbClr val="2F2E4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Current Research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60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" panose="00000800000000000000" pitchFamily="50" charset="0"/>
                <a:ea typeface="思源黑体 CN Bold" panose="020B0800000000000000" pitchFamily="34" charset="-122"/>
                <a:cs typeface="+mn-cs"/>
              </a:rPr>
              <a:t>Material/structure </a:t>
            </a:r>
            <a:r>
              <a:rPr lang="en-US" altLang="zh-CN" sz="1400" spc="600" dirty="0">
                <a:solidFill>
                  <a:srgbClr val="ED6C00"/>
                </a:solidFill>
                <a:latin typeface="Akrobat" panose="00000800000000000000" pitchFamily="50" charset="0"/>
                <a:ea typeface="思源黑体 CN Bold" panose="020B0800000000000000" pitchFamily="34" charset="-122"/>
              </a:rPr>
              <a:t>type III</a:t>
            </a:r>
            <a:endParaRPr kumimoji="0" lang="zh-CN" altLang="en-US" sz="1400" b="0" i="0" u="none" strike="noStrike" kern="1200" cap="none" spc="600" normalizeH="0" baseline="0" noProof="0" dirty="0">
              <a:ln>
                <a:noFill/>
              </a:ln>
              <a:solidFill>
                <a:srgbClr val="ED6C00"/>
              </a:solidFill>
              <a:effectLst/>
              <a:uLnTx/>
              <a:uFillTx/>
              <a:latin typeface="Akrobat" panose="00000800000000000000" pitchFamily="50" charset="0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图形 8"/>
          <p:cNvGrpSpPr/>
          <p:nvPr/>
        </p:nvGrpSpPr>
        <p:grpSpPr>
          <a:xfrm flipH="1" flipV="1">
            <a:off x="-1135297" y="-739345"/>
            <a:ext cx="8983861" cy="6632072"/>
            <a:chOff x="-2173785" y="-1842720"/>
            <a:chExt cx="9459140" cy="6686632"/>
          </a:xfrm>
          <a:blipFill dpi="0" rotWithShape="0">
            <a:blip r:embed="rId2"/>
            <a:srcRect/>
            <a:stretch>
              <a:fillRect/>
            </a:stretch>
          </a:blipFill>
        </p:grpSpPr>
        <p:sp>
          <p:nvSpPr>
            <p:cNvPr id="6" name="任意多边形: 形状 5"/>
            <p:cNvSpPr/>
            <p:nvPr/>
          </p:nvSpPr>
          <p:spPr>
            <a:xfrm>
              <a:off x="-1260451" y="-1534338"/>
              <a:ext cx="8545806" cy="5582036"/>
            </a:xfrm>
            <a:custGeom>
              <a:avLst/>
              <a:gdLst>
                <a:gd name="connsiteX0" fmla="*/ 3902496 w 9172403"/>
                <a:gd name="connsiteY0" fmla="*/ 258710 h 6731977"/>
                <a:gd name="connsiteX1" fmla="*/ 2733316 w 9172403"/>
                <a:gd name="connsiteY1" fmla="*/ 1328 h 6731977"/>
                <a:gd name="connsiteX2" fmla="*/ 1296272 w 9172403"/>
                <a:gd name="connsiteY2" fmla="*/ 885810 h 6731977"/>
                <a:gd name="connsiteX3" fmla="*/ 929587 w 9172403"/>
                <a:gd name="connsiteY3" fmla="*/ 2310880 h 6731977"/>
                <a:gd name="connsiteX4" fmla="*/ 308235 w 9172403"/>
                <a:gd name="connsiteY4" fmla="*/ 4020564 h 6731977"/>
                <a:gd name="connsiteX5" fmla="*/ 2974 w 9172403"/>
                <a:gd name="connsiteY5" fmla="*/ 4944734 h 6731977"/>
                <a:gd name="connsiteX6" fmla="*/ 535996 w 9172403"/>
                <a:gd name="connsiteY6" fmla="*/ 6145299 h 6731977"/>
                <a:gd name="connsiteX7" fmla="*/ 1797567 w 9172403"/>
                <a:gd name="connsiteY7" fmla="*/ 6638228 h 6731977"/>
                <a:gd name="connsiteX8" fmla="*/ 2514608 w 9172403"/>
                <a:gd name="connsiteY8" fmla="*/ 6527886 h 6731977"/>
                <a:gd name="connsiteX9" fmla="*/ 3142305 w 9172403"/>
                <a:gd name="connsiteY9" fmla="*/ 6079957 h 6731977"/>
                <a:gd name="connsiteX10" fmla="*/ 3845979 w 9172403"/>
                <a:gd name="connsiteY10" fmla="*/ 5970943 h 6731977"/>
                <a:gd name="connsiteX11" fmla="*/ 4764638 w 9172403"/>
                <a:gd name="connsiteY11" fmla="*/ 6162568 h 6731977"/>
                <a:gd name="connsiteX12" fmla="*/ 5746499 w 9172403"/>
                <a:gd name="connsiteY12" fmla="*/ 6590488 h 6731977"/>
                <a:gd name="connsiteX13" fmla="*/ 6797060 w 9172403"/>
                <a:gd name="connsiteY13" fmla="*/ 6681153 h 6731977"/>
                <a:gd name="connsiteX14" fmla="*/ 7600824 w 9172403"/>
                <a:gd name="connsiteY14" fmla="*/ 6102789 h 6731977"/>
                <a:gd name="connsiteX15" fmla="*/ 8626002 w 9172403"/>
                <a:gd name="connsiteY15" fmla="*/ 4829991 h 6731977"/>
                <a:gd name="connsiteX16" fmla="*/ 9116129 w 9172403"/>
                <a:gd name="connsiteY16" fmla="*/ 3852269 h 6731977"/>
                <a:gd name="connsiteX17" fmla="*/ 8517452 w 9172403"/>
                <a:gd name="connsiteY17" fmla="*/ 1950959 h 6731977"/>
                <a:gd name="connsiteX18" fmla="*/ 6903495 w 9172403"/>
                <a:gd name="connsiteY18" fmla="*/ 1300778 h 6731977"/>
                <a:gd name="connsiteX19" fmla="*/ 5276001 w 9172403"/>
                <a:gd name="connsiteY19" fmla="*/ 963523 h 6731977"/>
                <a:gd name="connsiteX20" fmla="*/ 3902496 w 9172403"/>
                <a:gd name="connsiteY20" fmla="*/ 258710 h 673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2403" h="6731977">
                  <a:moveTo>
                    <a:pt x="3902496" y="258710"/>
                  </a:moveTo>
                  <a:cubicBezTo>
                    <a:pt x="3529550" y="109927"/>
                    <a:pt x="3135537" y="-14281"/>
                    <a:pt x="2733316" y="1328"/>
                  </a:cubicBezTo>
                  <a:cubicBezTo>
                    <a:pt x="2141916" y="24160"/>
                    <a:pt x="1574713" y="373287"/>
                    <a:pt x="1296272" y="885810"/>
                  </a:cubicBezTo>
                  <a:cubicBezTo>
                    <a:pt x="1060304" y="1320040"/>
                    <a:pt x="1031199" y="1828993"/>
                    <a:pt x="929587" y="2310880"/>
                  </a:cubicBezTo>
                  <a:cubicBezTo>
                    <a:pt x="804200" y="2904686"/>
                    <a:pt x="564424" y="3468769"/>
                    <a:pt x="308235" y="4020564"/>
                  </a:cubicBezTo>
                  <a:cubicBezTo>
                    <a:pt x="170665" y="4316969"/>
                    <a:pt x="25480" y="4619767"/>
                    <a:pt x="2974" y="4944734"/>
                  </a:cubicBezTo>
                  <a:cubicBezTo>
                    <a:pt x="-28415" y="5395734"/>
                    <a:pt x="191309" y="5845241"/>
                    <a:pt x="535996" y="6145299"/>
                  </a:cubicBezTo>
                  <a:cubicBezTo>
                    <a:pt x="880684" y="6445357"/>
                    <a:pt x="1338237" y="6603689"/>
                    <a:pt x="1797567" y="6638228"/>
                  </a:cubicBezTo>
                  <a:cubicBezTo>
                    <a:pt x="2041995" y="6656577"/>
                    <a:pt x="2297423" y="6639556"/>
                    <a:pt x="2514608" y="6527886"/>
                  </a:cubicBezTo>
                  <a:cubicBezTo>
                    <a:pt x="2744231" y="6409822"/>
                    <a:pt x="2911752" y="6196360"/>
                    <a:pt x="3142305" y="6079957"/>
                  </a:cubicBezTo>
                  <a:cubicBezTo>
                    <a:pt x="3356022" y="5972022"/>
                    <a:pt x="3606034" y="5956829"/>
                    <a:pt x="3845979" y="5970943"/>
                  </a:cubicBezTo>
                  <a:cubicBezTo>
                    <a:pt x="4160208" y="5989458"/>
                    <a:pt x="4469869" y="6054052"/>
                    <a:pt x="4764638" y="6162568"/>
                  </a:cubicBezTo>
                  <a:cubicBezTo>
                    <a:pt x="5100019" y="6286195"/>
                    <a:pt x="5411879" y="6465117"/>
                    <a:pt x="5746499" y="6590488"/>
                  </a:cubicBezTo>
                  <a:cubicBezTo>
                    <a:pt x="6081119" y="6715858"/>
                    <a:pt x="6454995" y="6785683"/>
                    <a:pt x="6797060" y="6681153"/>
                  </a:cubicBezTo>
                  <a:cubicBezTo>
                    <a:pt x="7118058" y="6582932"/>
                    <a:pt x="7372386" y="6344397"/>
                    <a:pt x="7600824" y="6102789"/>
                  </a:cubicBezTo>
                  <a:cubicBezTo>
                    <a:pt x="7976731" y="5706171"/>
                    <a:pt x="8319557" y="5280493"/>
                    <a:pt x="8626002" y="4829991"/>
                  </a:cubicBezTo>
                  <a:cubicBezTo>
                    <a:pt x="8832527" y="4526446"/>
                    <a:pt x="9024753" y="4206129"/>
                    <a:pt x="9116129" y="3852269"/>
                  </a:cubicBezTo>
                  <a:cubicBezTo>
                    <a:pt x="9290672" y="3175768"/>
                    <a:pt x="9050389" y="2412504"/>
                    <a:pt x="8517452" y="1950959"/>
                  </a:cubicBezTo>
                  <a:cubicBezTo>
                    <a:pt x="8076144" y="1567957"/>
                    <a:pt x="7483558" y="1401904"/>
                    <a:pt x="6903495" y="1300778"/>
                  </a:cubicBezTo>
                  <a:cubicBezTo>
                    <a:pt x="6374534" y="1208867"/>
                    <a:pt x="5762912" y="1203138"/>
                    <a:pt x="5276001" y="963523"/>
                  </a:cubicBezTo>
                  <a:cubicBezTo>
                    <a:pt x="4811680" y="735034"/>
                    <a:pt x="4389154" y="452993"/>
                    <a:pt x="3902496" y="258710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-1443455" y="1684523"/>
              <a:ext cx="366008" cy="359173"/>
            </a:xfrm>
            <a:custGeom>
              <a:avLst/>
              <a:gdLst>
                <a:gd name="connsiteX0" fmla="*/ 366008 w 366008"/>
                <a:gd name="connsiteY0" fmla="*/ 179587 h 359173"/>
                <a:gd name="connsiteX1" fmla="*/ 183004 w 366008"/>
                <a:gd name="connsiteY1" fmla="*/ 359173 h 359173"/>
                <a:gd name="connsiteX2" fmla="*/ 0 w 366008"/>
                <a:gd name="connsiteY2" fmla="*/ 179587 h 359173"/>
                <a:gd name="connsiteX3" fmla="*/ 183004 w 366008"/>
                <a:gd name="connsiteY3" fmla="*/ 0 h 359173"/>
                <a:gd name="connsiteX4" fmla="*/ 366008 w 366008"/>
                <a:gd name="connsiteY4" fmla="*/ 179587 h 3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008" h="359173">
                  <a:moveTo>
                    <a:pt x="366008" y="179587"/>
                  </a:moveTo>
                  <a:cubicBezTo>
                    <a:pt x="366008" y="278770"/>
                    <a:pt x="284075" y="359173"/>
                    <a:pt x="183004" y="359173"/>
                  </a:cubicBezTo>
                  <a:cubicBezTo>
                    <a:pt x="81934" y="359173"/>
                    <a:pt x="0" y="278770"/>
                    <a:pt x="0" y="179587"/>
                  </a:cubicBezTo>
                  <a:cubicBezTo>
                    <a:pt x="0" y="80404"/>
                    <a:pt x="81934" y="0"/>
                    <a:pt x="183004" y="0"/>
                  </a:cubicBezTo>
                  <a:cubicBezTo>
                    <a:pt x="284075" y="0"/>
                    <a:pt x="366008" y="80404"/>
                    <a:pt x="366008" y="179587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3177397" y="-1842720"/>
              <a:ext cx="366008" cy="359173"/>
            </a:xfrm>
            <a:custGeom>
              <a:avLst/>
              <a:gdLst>
                <a:gd name="connsiteX0" fmla="*/ 366008 w 366008"/>
                <a:gd name="connsiteY0" fmla="*/ 179587 h 359173"/>
                <a:gd name="connsiteX1" fmla="*/ 183004 w 366008"/>
                <a:gd name="connsiteY1" fmla="*/ 359173 h 359173"/>
                <a:gd name="connsiteX2" fmla="*/ 0 w 366008"/>
                <a:gd name="connsiteY2" fmla="*/ 179587 h 359173"/>
                <a:gd name="connsiteX3" fmla="*/ 183004 w 366008"/>
                <a:gd name="connsiteY3" fmla="*/ 0 h 359173"/>
                <a:gd name="connsiteX4" fmla="*/ 366008 w 366008"/>
                <a:gd name="connsiteY4" fmla="*/ 179587 h 3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008" h="359173">
                  <a:moveTo>
                    <a:pt x="366008" y="179587"/>
                  </a:moveTo>
                  <a:cubicBezTo>
                    <a:pt x="366008" y="278770"/>
                    <a:pt x="284075" y="359173"/>
                    <a:pt x="183004" y="359173"/>
                  </a:cubicBezTo>
                  <a:cubicBezTo>
                    <a:pt x="81934" y="359173"/>
                    <a:pt x="0" y="278770"/>
                    <a:pt x="0" y="179587"/>
                  </a:cubicBezTo>
                  <a:cubicBezTo>
                    <a:pt x="0" y="80404"/>
                    <a:pt x="81934" y="0"/>
                    <a:pt x="183004" y="0"/>
                  </a:cubicBezTo>
                  <a:cubicBezTo>
                    <a:pt x="284075" y="0"/>
                    <a:pt x="366008" y="80404"/>
                    <a:pt x="366008" y="179587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6080675" y="-1133258"/>
              <a:ext cx="366008" cy="359173"/>
            </a:xfrm>
            <a:custGeom>
              <a:avLst/>
              <a:gdLst>
                <a:gd name="connsiteX0" fmla="*/ 366009 w 366008"/>
                <a:gd name="connsiteY0" fmla="*/ 179587 h 359173"/>
                <a:gd name="connsiteX1" fmla="*/ 183004 w 366008"/>
                <a:gd name="connsiteY1" fmla="*/ 359173 h 359173"/>
                <a:gd name="connsiteX2" fmla="*/ 0 w 366008"/>
                <a:gd name="connsiteY2" fmla="*/ 179587 h 359173"/>
                <a:gd name="connsiteX3" fmla="*/ 183004 w 366008"/>
                <a:gd name="connsiteY3" fmla="*/ 0 h 359173"/>
                <a:gd name="connsiteX4" fmla="*/ 366009 w 366008"/>
                <a:gd name="connsiteY4" fmla="*/ 179587 h 35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008" h="359173">
                  <a:moveTo>
                    <a:pt x="366009" y="179587"/>
                  </a:moveTo>
                  <a:cubicBezTo>
                    <a:pt x="366009" y="278770"/>
                    <a:pt x="284075" y="359173"/>
                    <a:pt x="183004" y="359173"/>
                  </a:cubicBezTo>
                  <a:cubicBezTo>
                    <a:pt x="81934" y="359173"/>
                    <a:pt x="0" y="278770"/>
                    <a:pt x="0" y="179587"/>
                  </a:cubicBezTo>
                  <a:cubicBezTo>
                    <a:pt x="0" y="80404"/>
                    <a:pt x="81934" y="0"/>
                    <a:pt x="183004" y="0"/>
                  </a:cubicBezTo>
                  <a:cubicBezTo>
                    <a:pt x="284075" y="0"/>
                    <a:pt x="366009" y="80404"/>
                    <a:pt x="366009" y="179587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-2173785" y="1803478"/>
              <a:ext cx="613398" cy="601943"/>
            </a:xfrm>
            <a:custGeom>
              <a:avLst/>
              <a:gdLst>
                <a:gd name="connsiteX0" fmla="*/ 613398 w 613398"/>
                <a:gd name="connsiteY0" fmla="*/ 300972 h 601943"/>
                <a:gd name="connsiteX1" fmla="*/ 306699 w 613398"/>
                <a:gd name="connsiteY1" fmla="*/ 601943 h 601943"/>
                <a:gd name="connsiteX2" fmla="*/ 0 w 613398"/>
                <a:gd name="connsiteY2" fmla="*/ 300972 h 601943"/>
                <a:gd name="connsiteX3" fmla="*/ 306699 w 613398"/>
                <a:gd name="connsiteY3" fmla="*/ 0 h 601943"/>
                <a:gd name="connsiteX4" fmla="*/ 613398 w 613398"/>
                <a:gd name="connsiteY4" fmla="*/ 300972 h 60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398" h="601943">
                  <a:moveTo>
                    <a:pt x="613398" y="300972"/>
                  </a:moveTo>
                  <a:cubicBezTo>
                    <a:pt x="613398" y="467193"/>
                    <a:pt x="476085" y="601943"/>
                    <a:pt x="306699" y="601943"/>
                  </a:cubicBezTo>
                  <a:cubicBezTo>
                    <a:pt x="137314" y="601943"/>
                    <a:pt x="0" y="467194"/>
                    <a:pt x="0" y="300972"/>
                  </a:cubicBezTo>
                  <a:cubicBezTo>
                    <a:pt x="0" y="134750"/>
                    <a:pt x="137314" y="0"/>
                    <a:pt x="306699" y="0"/>
                  </a:cubicBezTo>
                  <a:cubicBezTo>
                    <a:pt x="476085" y="0"/>
                    <a:pt x="613398" y="134750"/>
                    <a:pt x="613398" y="300972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2198329" y="4241969"/>
              <a:ext cx="613398" cy="601943"/>
            </a:xfrm>
            <a:custGeom>
              <a:avLst/>
              <a:gdLst>
                <a:gd name="connsiteX0" fmla="*/ 613399 w 613398"/>
                <a:gd name="connsiteY0" fmla="*/ 300972 h 601943"/>
                <a:gd name="connsiteX1" fmla="*/ 306699 w 613398"/>
                <a:gd name="connsiteY1" fmla="*/ 601943 h 601943"/>
                <a:gd name="connsiteX2" fmla="*/ 0 w 613398"/>
                <a:gd name="connsiteY2" fmla="*/ 300972 h 601943"/>
                <a:gd name="connsiteX3" fmla="*/ 306699 w 613398"/>
                <a:gd name="connsiteY3" fmla="*/ 0 h 601943"/>
                <a:gd name="connsiteX4" fmla="*/ 613399 w 613398"/>
                <a:gd name="connsiteY4" fmla="*/ 300972 h 60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398" h="601943">
                  <a:moveTo>
                    <a:pt x="613399" y="300972"/>
                  </a:moveTo>
                  <a:cubicBezTo>
                    <a:pt x="613399" y="467194"/>
                    <a:pt x="476085" y="601943"/>
                    <a:pt x="306699" y="601943"/>
                  </a:cubicBezTo>
                  <a:cubicBezTo>
                    <a:pt x="137314" y="601943"/>
                    <a:pt x="0" y="467194"/>
                    <a:pt x="0" y="300972"/>
                  </a:cubicBezTo>
                  <a:cubicBezTo>
                    <a:pt x="0" y="134750"/>
                    <a:pt x="137314" y="0"/>
                    <a:pt x="306699" y="0"/>
                  </a:cubicBezTo>
                  <a:cubicBezTo>
                    <a:pt x="476085" y="0"/>
                    <a:pt x="613399" y="134750"/>
                    <a:pt x="613399" y="300972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 rot="-4846898">
              <a:off x="6284297" y="4068450"/>
              <a:ext cx="613407" cy="601952"/>
            </a:xfrm>
            <a:custGeom>
              <a:avLst/>
              <a:gdLst>
                <a:gd name="connsiteX0" fmla="*/ 613408 w 613407"/>
                <a:gd name="connsiteY0" fmla="*/ 300976 h 601952"/>
                <a:gd name="connsiteX1" fmla="*/ 306704 w 613407"/>
                <a:gd name="connsiteY1" fmla="*/ 601952 h 601952"/>
                <a:gd name="connsiteX2" fmla="*/ 0 w 613407"/>
                <a:gd name="connsiteY2" fmla="*/ 300976 h 601952"/>
                <a:gd name="connsiteX3" fmla="*/ 306704 w 613407"/>
                <a:gd name="connsiteY3" fmla="*/ 0 h 601952"/>
                <a:gd name="connsiteX4" fmla="*/ 613408 w 613407"/>
                <a:gd name="connsiteY4" fmla="*/ 300976 h 60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407" h="601952">
                  <a:moveTo>
                    <a:pt x="613408" y="300976"/>
                  </a:moveTo>
                  <a:cubicBezTo>
                    <a:pt x="613408" y="467201"/>
                    <a:pt x="476092" y="601952"/>
                    <a:pt x="306704" y="601952"/>
                  </a:cubicBezTo>
                  <a:cubicBezTo>
                    <a:pt x="137316" y="601952"/>
                    <a:pt x="0" y="467201"/>
                    <a:pt x="0" y="300976"/>
                  </a:cubicBezTo>
                  <a:cubicBezTo>
                    <a:pt x="0" y="134752"/>
                    <a:pt x="137316" y="0"/>
                    <a:pt x="306704" y="0"/>
                  </a:cubicBezTo>
                  <a:cubicBezTo>
                    <a:pt x="476092" y="0"/>
                    <a:pt x="613408" y="134752"/>
                    <a:pt x="613408" y="300976"/>
                  </a:cubicBezTo>
                  <a:close/>
                </a:path>
              </a:pathLst>
            </a:custGeom>
            <a:grpFill/>
            <a:ln w="152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0" name="图形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12002" y="4262810"/>
            <a:ext cx="3405806" cy="4164853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28406" y="2388569"/>
            <a:ext cx="1371978" cy="2658208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506270" y="5046777"/>
            <a:ext cx="1564957" cy="133578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18952" y="469432"/>
            <a:ext cx="3057110" cy="5617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0306" y="5299169"/>
            <a:ext cx="5957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spc="300" dirty="0">
                <a:solidFill>
                  <a:srgbClr val="2F2E4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Current Research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600" normalizeH="0" baseline="0" noProof="0" dirty="0">
                <a:ln>
                  <a:noFill/>
                </a:ln>
                <a:solidFill>
                  <a:srgbClr val="ED6C00"/>
                </a:solidFill>
                <a:effectLst/>
                <a:uLnTx/>
                <a:uFillTx/>
                <a:latin typeface="Akrobat" panose="00000800000000000000" pitchFamily="50" charset="0"/>
                <a:ea typeface="思源黑体 CN Bold" panose="020B0800000000000000" pitchFamily="34" charset="-122"/>
                <a:cs typeface="+mn-cs"/>
              </a:rPr>
              <a:t> Material/structure </a:t>
            </a:r>
            <a:r>
              <a:rPr lang="en-US" altLang="zh-CN" sz="1400" spc="600" dirty="0">
                <a:solidFill>
                  <a:srgbClr val="ED6C00"/>
                </a:solidFill>
                <a:latin typeface="Akrobat" panose="00000800000000000000" pitchFamily="50" charset="0"/>
                <a:ea typeface="思源黑体 CN Bold" panose="020B0800000000000000" pitchFamily="34" charset="-122"/>
              </a:rPr>
              <a:t>type IV</a:t>
            </a:r>
            <a:endParaRPr kumimoji="0" lang="zh-CN" altLang="en-US" sz="1400" b="0" i="0" u="none" strike="noStrike" kern="1200" cap="none" spc="600" normalizeH="0" baseline="0" noProof="0" dirty="0">
              <a:ln>
                <a:noFill/>
              </a:ln>
              <a:solidFill>
                <a:srgbClr val="ED6C00"/>
              </a:solidFill>
              <a:effectLst/>
              <a:uLnTx/>
              <a:uFillTx/>
              <a:latin typeface="Akrobat" panose="00000800000000000000" pitchFamily="50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57796" y="2096139"/>
            <a:ext cx="5403853" cy="228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F43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34" charset="0"/>
              </a:rPr>
              <a:t>Electrical-Conductive Fabric and Paper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4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Inspired by flexible pressure sensors as wearable sensors, </a:t>
            </a:r>
            <a:r>
              <a:rPr lang="en-US" altLang="zh-CN" sz="1400" b="1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conductive fabric and conductive paper </a:t>
            </a:r>
            <a:r>
              <a:rPr lang="en-US" altLang="zh-CN" sz="1400" dirty="0">
                <a:solidFill>
                  <a:srgbClr val="F2F2F2">
                    <a:lumMod val="50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" panose="020B0606030504020204" pitchFamily="34" charset="0"/>
              </a:rPr>
              <a:t>have also become a choice of new sensor-sensitive materials.</a:t>
            </a:r>
            <a:endParaRPr lang="zh-CN" altLang="en-US" sz="1400" dirty="0">
              <a:solidFill>
                <a:srgbClr val="F2F2F2">
                  <a:lumMod val="50000"/>
                </a:srgb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28382" y="4508268"/>
            <a:ext cx="3781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G</a:t>
            </a:r>
            <a:r>
              <a:rPr lang="zh-CN" altLang="en-US" sz="1200" dirty="0"/>
              <a:t>old nanowires/cotton paper fiber sensor in pulse measurement and non-contact sound measurement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已停用母版样式">
  <a:themeElements>
    <a:clrScheme name="南方科技大学专属配色方案 01">
      <a:dk1>
        <a:srgbClr val="ED6C00"/>
      </a:dk1>
      <a:lt1>
        <a:srgbClr val="FFFFFF"/>
      </a:lt1>
      <a:dk2>
        <a:srgbClr val="01605A"/>
      </a:dk2>
      <a:lt2>
        <a:srgbClr val="F2F2F2"/>
      </a:lt2>
      <a:accent1>
        <a:srgbClr val="003F43"/>
      </a:accent1>
      <a:accent2>
        <a:srgbClr val="ED6C00"/>
      </a:accent2>
      <a:accent3>
        <a:srgbClr val="2BB7B3"/>
      </a:accent3>
      <a:accent4>
        <a:srgbClr val="01605A"/>
      </a:accent4>
      <a:accent5>
        <a:srgbClr val="77D3D2"/>
      </a:accent5>
      <a:accent6>
        <a:srgbClr val="DBF6EF"/>
      </a:accent6>
      <a:hlink>
        <a:srgbClr val="2BB7B3"/>
      </a:hlink>
      <a:folHlink>
        <a:srgbClr val="01605A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已停用母版样式">
  <a:themeElements>
    <a:clrScheme name="南方科技大学专属配色方案 01">
      <a:dk1>
        <a:srgbClr val="ED6C00"/>
      </a:dk1>
      <a:lt1>
        <a:srgbClr val="FFFFFF"/>
      </a:lt1>
      <a:dk2>
        <a:srgbClr val="01605A"/>
      </a:dk2>
      <a:lt2>
        <a:srgbClr val="F2F2F2"/>
      </a:lt2>
      <a:accent1>
        <a:srgbClr val="003F43"/>
      </a:accent1>
      <a:accent2>
        <a:srgbClr val="ED6C00"/>
      </a:accent2>
      <a:accent3>
        <a:srgbClr val="2BB7B3"/>
      </a:accent3>
      <a:accent4>
        <a:srgbClr val="01605A"/>
      </a:accent4>
      <a:accent5>
        <a:srgbClr val="77D3D2"/>
      </a:accent5>
      <a:accent6>
        <a:srgbClr val="DBF6EF"/>
      </a:accent6>
      <a:hlink>
        <a:srgbClr val="2BB7B3"/>
      </a:hlink>
      <a:folHlink>
        <a:srgbClr val="01605A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658</Words>
  <Application>Microsoft Office PowerPoint</Application>
  <PresentationFormat>宽屏</PresentationFormat>
  <Paragraphs>119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Akrobat</vt:lpstr>
      <vt:lpstr>Akrobat Black</vt:lpstr>
      <vt:lpstr>等线</vt:lpstr>
      <vt:lpstr>思源黑体 CN Bold</vt:lpstr>
      <vt:lpstr>思源黑体 CN Light</vt:lpstr>
      <vt:lpstr>思源黑体 CN Regular</vt:lpstr>
      <vt:lpstr>微软雅黑</vt:lpstr>
      <vt:lpstr>Arial</vt:lpstr>
      <vt:lpstr>已停用母版样式</vt:lpstr>
      <vt:lpstr>1_已停用母版样式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Yaojia Zhang</dc:creator>
  <cp:lastModifiedBy>FengSarah</cp:lastModifiedBy>
  <cp:revision>110</cp:revision>
  <dcterms:created xsi:type="dcterms:W3CDTF">2019-12-12T09:10:00Z</dcterms:created>
  <dcterms:modified xsi:type="dcterms:W3CDTF">2022-01-13T09:25:03Z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5B8E434D2D4C428D9FE627230911EC8F</vt:lpwstr>
  </property>
  <property fmtid="{D5CDD505-2E9C-101B-9397-08002B2CF9AE}" pid="3" name="KSOProductBuildVer">
    <vt:lpwstr>2052-11.1.0.11194</vt:lpwstr>
  </property>
</Properties>
</file>